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22" r:id="rId3"/>
    <p:sldId id="321" r:id="rId4"/>
    <p:sldId id="326" r:id="rId5"/>
    <p:sldId id="327" r:id="rId6"/>
    <p:sldId id="328" r:id="rId7"/>
    <p:sldId id="329" r:id="rId8"/>
    <p:sldId id="355" r:id="rId9"/>
    <p:sldId id="331" r:id="rId10"/>
    <p:sldId id="324" r:id="rId11"/>
    <p:sldId id="330" r:id="rId12"/>
    <p:sldId id="332" r:id="rId13"/>
    <p:sldId id="333" r:id="rId14"/>
    <p:sldId id="334" r:id="rId15"/>
    <p:sldId id="335" r:id="rId16"/>
    <p:sldId id="336" r:id="rId17"/>
    <p:sldId id="337" r:id="rId18"/>
    <p:sldId id="338" r:id="rId19"/>
    <p:sldId id="340" r:id="rId20"/>
    <p:sldId id="341" r:id="rId21"/>
    <p:sldId id="344" r:id="rId22"/>
    <p:sldId id="345" r:id="rId23"/>
    <p:sldId id="350" r:id="rId24"/>
    <p:sldId id="348" r:id="rId25"/>
    <p:sldId id="351" r:id="rId26"/>
    <p:sldId id="347" r:id="rId27"/>
    <p:sldId id="26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4">
          <p15:clr>
            <a:srgbClr val="A4A3A4"/>
          </p15:clr>
        </p15:guide>
        <p15:guide id="2" pos="30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250"/>
    <a:srgbClr val="FF9966"/>
    <a:srgbClr val="25A2FF"/>
    <a:srgbClr val="C42500"/>
    <a:srgbClr val="DAA600"/>
    <a:srgbClr val="FFD8C5"/>
    <a:srgbClr val="FFB089"/>
    <a:srgbClr val="71D1A1"/>
    <a:srgbClr val="9DDFBE"/>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99" autoAdjust="0"/>
    <p:restoredTop sz="96433" autoAdjust="0"/>
  </p:normalViewPr>
  <p:slideViewPr>
    <p:cSldViewPr snapToGrid="0" snapToObjects="1" showGuides="1">
      <p:cViewPr varScale="1">
        <p:scale>
          <a:sx n="76" d="100"/>
          <a:sy n="76" d="100"/>
        </p:scale>
        <p:origin x="696" y="90"/>
      </p:cViewPr>
      <p:guideLst>
        <p:guide orient="horz" pos="2214"/>
        <p:guide pos="30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81095-4D29-4A84-A8EF-88853FC23E89}" type="doc">
      <dgm:prSet loTypeId="urn:microsoft.com/office/officeart/2005/8/layout/cycle6" loCatId="cycle" qsTypeId="urn:microsoft.com/office/officeart/2005/8/quickstyle/3d1" qsCatId="3D" csTypeId="urn:microsoft.com/office/officeart/2005/8/colors/colorful4" csCatId="colorful" phldr="1"/>
      <dgm:spPr/>
      <dgm:t>
        <a:bodyPr/>
        <a:lstStyle/>
        <a:p>
          <a:endParaRPr lang="es-CO"/>
        </a:p>
      </dgm:t>
    </dgm:pt>
    <dgm:pt modelId="{69AD924B-3D35-444D-B251-5E8F7AEC70B8}">
      <dgm:prSet custT="1"/>
      <dgm:spPr>
        <a:solidFill>
          <a:srgbClr val="25A250"/>
        </a:solidFill>
      </dgm:spPr>
      <dgm:t>
        <a:bodyPr/>
        <a:lstStyle/>
        <a:p>
          <a:pPr rtl="0"/>
          <a:r>
            <a:rPr lang="es-CO" sz="1600" dirty="0" smtClean="0">
              <a:latin typeface="Tahoma" panose="020B0604030504040204" pitchFamily="34" charset="0"/>
              <a:ea typeface="Tahoma" panose="020B0604030504040204" pitchFamily="34" charset="0"/>
              <a:cs typeface="Tahoma" panose="020B0604030504040204" pitchFamily="34" charset="0"/>
            </a:rPr>
            <a:t>Variables Económicas</a:t>
          </a:r>
          <a:endParaRPr lang="es-CO" sz="1600" b="0" dirty="0">
            <a:latin typeface="Tahoma" panose="020B0604030504040204" pitchFamily="34" charset="0"/>
            <a:ea typeface="Tahoma" panose="020B0604030504040204" pitchFamily="34" charset="0"/>
            <a:cs typeface="Tahoma" panose="020B0604030504040204" pitchFamily="34" charset="0"/>
          </a:endParaRPr>
        </a:p>
      </dgm:t>
    </dgm:pt>
    <dgm:pt modelId="{AB974C04-F7AE-456A-81CD-150E46337CBA}" type="parTrans" cxnId="{7586E45C-06D5-412D-A1AA-372C0BB04FBC}">
      <dgm:prSet/>
      <dgm:spPr/>
      <dgm:t>
        <a:bodyPr/>
        <a:lstStyle/>
        <a:p>
          <a:endParaRPr lang="es-CO" sz="1200" b="0">
            <a:latin typeface="Century Gothic" pitchFamily="34" charset="0"/>
            <a:ea typeface="Verdana" pitchFamily="34" charset="0"/>
            <a:cs typeface="Verdana" pitchFamily="34" charset="0"/>
          </a:endParaRPr>
        </a:p>
      </dgm:t>
    </dgm:pt>
    <dgm:pt modelId="{8D2DB5DB-4A89-4736-8702-35661C35EBE9}" type="sibTrans" cxnId="{7586E45C-06D5-412D-A1AA-372C0BB04FBC}">
      <dgm:prSet/>
      <dgm:spPr/>
      <dgm:t>
        <a:bodyPr/>
        <a:lstStyle/>
        <a:p>
          <a:endParaRPr lang="es-CO" sz="1200" b="0" dirty="0">
            <a:latin typeface="Century Gothic" pitchFamily="34" charset="0"/>
            <a:ea typeface="Verdana" pitchFamily="34" charset="0"/>
            <a:cs typeface="Verdana" pitchFamily="34" charset="0"/>
          </a:endParaRPr>
        </a:p>
      </dgm:t>
    </dgm:pt>
    <dgm:pt modelId="{074DE643-B4D2-4C5E-BAFA-5206704BF7B3}">
      <dgm:prSet custT="1"/>
      <dgm:spPr>
        <a:solidFill>
          <a:srgbClr val="FF9966"/>
        </a:solidFill>
      </dgm:spPr>
      <dgm:t>
        <a:bodyPr/>
        <a:lstStyle/>
        <a:p>
          <a:pPr rtl="0"/>
          <a:r>
            <a:rPr lang="es-CO" sz="1500" dirty="0" smtClean="0">
              <a:latin typeface="Tahoma" panose="020B0604030504040204" pitchFamily="34" charset="0"/>
              <a:ea typeface="Tahoma" panose="020B0604030504040204" pitchFamily="34" charset="0"/>
              <a:cs typeface="Tahoma" panose="020B0604030504040204" pitchFamily="34" charset="0"/>
            </a:rPr>
            <a:t>Variables Tecnológicas</a:t>
          </a:r>
          <a:endParaRPr lang="es-CO" sz="1500" b="0" dirty="0">
            <a:latin typeface="Tahoma" panose="020B0604030504040204" pitchFamily="34" charset="0"/>
            <a:ea typeface="Tahoma" panose="020B0604030504040204" pitchFamily="34" charset="0"/>
            <a:cs typeface="Tahoma" panose="020B0604030504040204" pitchFamily="34" charset="0"/>
          </a:endParaRPr>
        </a:p>
      </dgm:t>
    </dgm:pt>
    <dgm:pt modelId="{1A93ACD9-72D9-4951-A8B6-B0C448F7E97E}" type="parTrans" cxnId="{4576C24B-8374-4E23-9604-6CA057D592E0}">
      <dgm:prSet/>
      <dgm:spPr/>
      <dgm:t>
        <a:bodyPr/>
        <a:lstStyle/>
        <a:p>
          <a:endParaRPr lang="es-CO" sz="1200">
            <a:latin typeface="Century Gothic" pitchFamily="34" charset="0"/>
            <a:ea typeface="Verdana" pitchFamily="34" charset="0"/>
            <a:cs typeface="Verdana" pitchFamily="34" charset="0"/>
          </a:endParaRPr>
        </a:p>
      </dgm:t>
    </dgm:pt>
    <dgm:pt modelId="{1DFB5F1C-4C8F-46C9-A759-2661D377835F}" type="sibTrans" cxnId="{4576C24B-8374-4E23-9604-6CA057D592E0}">
      <dgm:prSet/>
      <dgm:spPr/>
      <dgm:t>
        <a:bodyPr/>
        <a:lstStyle/>
        <a:p>
          <a:endParaRPr lang="es-CO" sz="1200" dirty="0">
            <a:latin typeface="Century Gothic" pitchFamily="34" charset="0"/>
            <a:ea typeface="Verdana" pitchFamily="34" charset="0"/>
            <a:cs typeface="Verdana" pitchFamily="34" charset="0"/>
          </a:endParaRPr>
        </a:p>
      </dgm:t>
    </dgm:pt>
    <dgm:pt modelId="{4FA75E0B-C9A4-45D8-983C-7446209B5F8D}">
      <dgm:prSet custT="1"/>
      <dgm:spPr>
        <a:solidFill>
          <a:schemeClr val="accent5">
            <a:lumMod val="60000"/>
            <a:lumOff val="40000"/>
          </a:schemeClr>
        </a:solidFill>
      </dgm:spPr>
      <dgm:t>
        <a:bodyPr/>
        <a:lstStyle/>
        <a:p>
          <a:pPr rtl="0"/>
          <a:r>
            <a:rPr lang="es-CO" sz="1600" dirty="0" smtClean="0">
              <a:latin typeface="Tahoma" panose="020B0604030504040204" pitchFamily="34" charset="0"/>
              <a:ea typeface="Tahoma" panose="020B0604030504040204" pitchFamily="34" charset="0"/>
              <a:cs typeface="Tahoma" panose="020B0604030504040204" pitchFamily="34" charset="0"/>
            </a:rPr>
            <a:t>Variables Políticas y Legales</a:t>
          </a:r>
          <a:endParaRPr lang="es-CO" sz="1600" b="0" dirty="0">
            <a:latin typeface="Tahoma" panose="020B0604030504040204" pitchFamily="34" charset="0"/>
            <a:ea typeface="Tahoma" panose="020B0604030504040204" pitchFamily="34" charset="0"/>
            <a:cs typeface="Tahoma" panose="020B0604030504040204" pitchFamily="34" charset="0"/>
          </a:endParaRPr>
        </a:p>
      </dgm:t>
    </dgm:pt>
    <dgm:pt modelId="{9D6E28F6-8B89-4EDB-80A7-EE9659B7DC1B}" type="parTrans" cxnId="{6A6C5556-1DD5-4970-B121-A86036B761C6}">
      <dgm:prSet/>
      <dgm:spPr/>
      <dgm:t>
        <a:bodyPr/>
        <a:lstStyle/>
        <a:p>
          <a:endParaRPr lang="es-CO" sz="1200">
            <a:latin typeface="Century Gothic" pitchFamily="34" charset="0"/>
            <a:ea typeface="Verdana" pitchFamily="34" charset="0"/>
            <a:cs typeface="Verdana" pitchFamily="34" charset="0"/>
          </a:endParaRPr>
        </a:p>
      </dgm:t>
    </dgm:pt>
    <dgm:pt modelId="{D9322D62-9C3B-4F2B-84B6-31817174D7B7}" type="sibTrans" cxnId="{6A6C5556-1DD5-4970-B121-A86036B761C6}">
      <dgm:prSet/>
      <dgm:spPr/>
      <dgm:t>
        <a:bodyPr/>
        <a:lstStyle/>
        <a:p>
          <a:endParaRPr lang="es-CO" sz="1200" dirty="0">
            <a:latin typeface="Century Gothic" pitchFamily="34" charset="0"/>
            <a:ea typeface="Verdana" pitchFamily="34" charset="0"/>
            <a:cs typeface="Verdana" pitchFamily="34" charset="0"/>
          </a:endParaRPr>
        </a:p>
      </dgm:t>
    </dgm:pt>
    <dgm:pt modelId="{6C294286-CA13-44F6-8865-A05727DEF606}">
      <dgm:prSet custT="1"/>
      <dgm:spPr>
        <a:solidFill>
          <a:srgbClr val="25A2FF"/>
        </a:solidFill>
      </dgm:spPr>
      <dgm:t>
        <a:bodyPr/>
        <a:lstStyle/>
        <a:p>
          <a:pPr rtl="0">
            <a:lnSpc>
              <a:spcPct val="100000"/>
            </a:lnSpc>
            <a:spcAft>
              <a:spcPts val="0"/>
            </a:spcAft>
          </a:pPr>
          <a:r>
            <a:rPr lang="es-CO" sz="1600" dirty="0" smtClean="0">
              <a:latin typeface="Tahoma" panose="020B0604030504040204" pitchFamily="34" charset="0"/>
              <a:ea typeface="Tahoma" panose="020B0604030504040204" pitchFamily="34" charset="0"/>
              <a:cs typeface="Tahoma" panose="020B0604030504040204" pitchFamily="34" charset="0"/>
            </a:rPr>
            <a:t>Variables Socio</a:t>
          </a:r>
        </a:p>
        <a:p>
          <a:pPr rtl="0">
            <a:lnSpc>
              <a:spcPct val="100000"/>
            </a:lnSpc>
            <a:spcAft>
              <a:spcPts val="0"/>
            </a:spcAft>
          </a:pPr>
          <a:r>
            <a:rPr lang="es-CO" sz="1600" dirty="0" smtClean="0">
              <a:latin typeface="Tahoma" panose="020B0604030504040204" pitchFamily="34" charset="0"/>
              <a:ea typeface="Tahoma" panose="020B0604030504040204" pitchFamily="34" charset="0"/>
              <a:cs typeface="Tahoma" panose="020B0604030504040204" pitchFamily="34" charset="0"/>
            </a:rPr>
            <a:t>culturales</a:t>
          </a:r>
          <a:endParaRPr lang="es-CO" sz="1600" b="0" dirty="0">
            <a:latin typeface="Tahoma" panose="020B0604030504040204" pitchFamily="34" charset="0"/>
            <a:ea typeface="Tahoma" panose="020B0604030504040204" pitchFamily="34" charset="0"/>
            <a:cs typeface="Tahoma" panose="020B0604030504040204" pitchFamily="34" charset="0"/>
          </a:endParaRPr>
        </a:p>
      </dgm:t>
    </dgm:pt>
    <dgm:pt modelId="{B57AFFCD-1DA1-4264-BE3D-4E0173ACD0C4}" type="parTrans" cxnId="{6B4A5C77-6827-41CB-969E-D401E58CF022}">
      <dgm:prSet/>
      <dgm:spPr/>
      <dgm:t>
        <a:bodyPr/>
        <a:lstStyle/>
        <a:p>
          <a:endParaRPr lang="es-CO" sz="1200">
            <a:latin typeface="Century Gothic" pitchFamily="34" charset="0"/>
            <a:ea typeface="Verdana" pitchFamily="34" charset="0"/>
            <a:cs typeface="Verdana" pitchFamily="34" charset="0"/>
          </a:endParaRPr>
        </a:p>
      </dgm:t>
    </dgm:pt>
    <dgm:pt modelId="{8EE370B5-F43C-432B-928A-6C8D3276ED98}" type="sibTrans" cxnId="{6B4A5C77-6827-41CB-969E-D401E58CF022}">
      <dgm:prSet/>
      <dgm:spPr/>
      <dgm:t>
        <a:bodyPr/>
        <a:lstStyle/>
        <a:p>
          <a:endParaRPr lang="es-CO" sz="1200" dirty="0">
            <a:latin typeface="Century Gothic" pitchFamily="34" charset="0"/>
            <a:ea typeface="Verdana" pitchFamily="34" charset="0"/>
            <a:cs typeface="Verdana" pitchFamily="34" charset="0"/>
          </a:endParaRPr>
        </a:p>
      </dgm:t>
    </dgm:pt>
    <dgm:pt modelId="{229B6521-78AC-413B-99AE-1609CCF86A36}" type="pres">
      <dgm:prSet presAssocID="{9F081095-4D29-4A84-A8EF-88853FC23E89}" presName="cycle" presStyleCnt="0">
        <dgm:presLayoutVars>
          <dgm:dir/>
          <dgm:resizeHandles val="exact"/>
        </dgm:presLayoutVars>
      </dgm:prSet>
      <dgm:spPr/>
      <dgm:t>
        <a:bodyPr/>
        <a:lstStyle/>
        <a:p>
          <a:endParaRPr lang="es-CO"/>
        </a:p>
      </dgm:t>
    </dgm:pt>
    <dgm:pt modelId="{64E426E0-A59E-41E0-8C94-12D5214DC617}" type="pres">
      <dgm:prSet presAssocID="{69AD924B-3D35-444D-B251-5E8F7AEC70B8}" presName="node" presStyleLbl="node1" presStyleIdx="0" presStyleCnt="4" custScaleX="101833" custScaleY="81597">
        <dgm:presLayoutVars>
          <dgm:bulletEnabled val="1"/>
        </dgm:presLayoutVars>
      </dgm:prSet>
      <dgm:spPr/>
      <dgm:t>
        <a:bodyPr/>
        <a:lstStyle/>
        <a:p>
          <a:endParaRPr lang="es-CO"/>
        </a:p>
      </dgm:t>
    </dgm:pt>
    <dgm:pt modelId="{F562A6E8-69EA-449E-83ED-B5A199622C0E}" type="pres">
      <dgm:prSet presAssocID="{69AD924B-3D35-444D-B251-5E8F7AEC70B8}" presName="spNode" presStyleCnt="0"/>
      <dgm:spPr/>
      <dgm:t>
        <a:bodyPr/>
        <a:lstStyle/>
        <a:p>
          <a:endParaRPr lang="es-CO"/>
        </a:p>
      </dgm:t>
    </dgm:pt>
    <dgm:pt modelId="{8575BCE7-A6BD-41CF-9D1A-6B0227F2BD8E}" type="pres">
      <dgm:prSet presAssocID="{8D2DB5DB-4A89-4736-8702-35661C35EBE9}" presName="sibTrans" presStyleLbl="sibTrans1D1" presStyleIdx="0" presStyleCnt="4"/>
      <dgm:spPr/>
      <dgm:t>
        <a:bodyPr/>
        <a:lstStyle/>
        <a:p>
          <a:endParaRPr lang="es-CO"/>
        </a:p>
      </dgm:t>
    </dgm:pt>
    <dgm:pt modelId="{BE1002A3-E10A-4C08-B557-F4D367076E26}" type="pres">
      <dgm:prSet presAssocID="{074DE643-B4D2-4C5E-BAFA-5206704BF7B3}" presName="node" presStyleLbl="node1" presStyleIdx="1" presStyleCnt="4" custScaleX="101833" custScaleY="81597">
        <dgm:presLayoutVars>
          <dgm:bulletEnabled val="1"/>
        </dgm:presLayoutVars>
      </dgm:prSet>
      <dgm:spPr/>
      <dgm:t>
        <a:bodyPr/>
        <a:lstStyle/>
        <a:p>
          <a:endParaRPr lang="es-CO"/>
        </a:p>
      </dgm:t>
    </dgm:pt>
    <dgm:pt modelId="{37E25C2F-40EB-48A6-9B9F-58B1666CBF7E}" type="pres">
      <dgm:prSet presAssocID="{074DE643-B4D2-4C5E-BAFA-5206704BF7B3}" presName="spNode" presStyleCnt="0"/>
      <dgm:spPr/>
      <dgm:t>
        <a:bodyPr/>
        <a:lstStyle/>
        <a:p>
          <a:endParaRPr lang="es-CO"/>
        </a:p>
      </dgm:t>
    </dgm:pt>
    <dgm:pt modelId="{CF359107-99E3-494F-A870-FAD61BE37203}" type="pres">
      <dgm:prSet presAssocID="{1DFB5F1C-4C8F-46C9-A759-2661D377835F}" presName="sibTrans" presStyleLbl="sibTrans1D1" presStyleIdx="1" presStyleCnt="4"/>
      <dgm:spPr/>
      <dgm:t>
        <a:bodyPr/>
        <a:lstStyle/>
        <a:p>
          <a:endParaRPr lang="es-CO"/>
        </a:p>
      </dgm:t>
    </dgm:pt>
    <dgm:pt modelId="{372647F3-3392-4DAD-A3ED-B23357EF8654}" type="pres">
      <dgm:prSet presAssocID="{4FA75E0B-C9A4-45D8-983C-7446209B5F8D}" presName="node" presStyleLbl="node1" presStyleIdx="2" presStyleCnt="4" custScaleX="101833" custScaleY="81597">
        <dgm:presLayoutVars>
          <dgm:bulletEnabled val="1"/>
        </dgm:presLayoutVars>
      </dgm:prSet>
      <dgm:spPr/>
      <dgm:t>
        <a:bodyPr/>
        <a:lstStyle/>
        <a:p>
          <a:endParaRPr lang="es-CO"/>
        </a:p>
      </dgm:t>
    </dgm:pt>
    <dgm:pt modelId="{4AE83EA9-B81A-4D46-9560-09178DD0FC97}" type="pres">
      <dgm:prSet presAssocID="{4FA75E0B-C9A4-45D8-983C-7446209B5F8D}" presName="spNode" presStyleCnt="0"/>
      <dgm:spPr/>
      <dgm:t>
        <a:bodyPr/>
        <a:lstStyle/>
        <a:p>
          <a:endParaRPr lang="es-CO"/>
        </a:p>
      </dgm:t>
    </dgm:pt>
    <dgm:pt modelId="{F653A91F-3456-45D1-BDAB-0D6E2E721068}" type="pres">
      <dgm:prSet presAssocID="{D9322D62-9C3B-4F2B-84B6-31817174D7B7}" presName="sibTrans" presStyleLbl="sibTrans1D1" presStyleIdx="2" presStyleCnt="4"/>
      <dgm:spPr/>
      <dgm:t>
        <a:bodyPr/>
        <a:lstStyle/>
        <a:p>
          <a:endParaRPr lang="es-CO"/>
        </a:p>
      </dgm:t>
    </dgm:pt>
    <dgm:pt modelId="{67EEC43C-CCFD-42EB-B3EA-359C3570DC8C}" type="pres">
      <dgm:prSet presAssocID="{6C294286-CA13-44F6-8865-A05727DEF606}" presName="node" presStyleLbl="node1" presStyleIdx="3" presStyleCnt="4" custScaleX="101833" custScaleY="81597">
        <dgm:presLayoutVars>
          <dgm:bulletEnabled val="1"/>
        </dgm:presLayoutVars>
      </dgm:prSet>
      <dgm:spPr/>
      <dgm:t>
        <a:bodyPr/>
        <a:lstStyle/>
        <a:p>
          <a:endParaRPr lang="es-CO"/>
        </a:p>
      </dgm:t>
    </dgm:pt>
    <dgm:pt modelId="{09EA2155-673F-4509-9008-075C54A074F9}" type="pres">
      <dgm:prSet presAssocID="{6C294286-CA13-44F6-8865-A05727DEF606}" presName="spNode" presStyleCnt="0"/>
      <dgm:spPr/>
      <dgm:t>
        <a:bodyPr/>
        <a:lstStyle/>
        <a:p>
          <a:endParaRPr lang="es-CO"/>
        </a:p>
      </dgm:t>
    </dgm:pt>
    <dgm:pt modelId="{6BF3EEBD-3346-411F-B3C5-CA5A163C69EE}" type="pres">
      <dgm:prSet presAssocID="{8EE370B5-F43C-432B-928A-6C8D3276ED98}" presName="sibTrans" presStyleLbl="sibTrans1D1" presStyleIdx="3" presStyleCnt="4"/>
      <dgm:spPr/>
      <dgm:t>
        <a:bodyPr/>
        <a:lstStyle/>
        <a:p>
          <a:endParaRPr lang="es-CO"/>
        </a:p>
      </dgm:t>
    </dgm:pt>
  </dgm:ptLst>
  <dgm:cxnLst>
    <dgm:cxn modelId="{7B9B1C50-A513-4339-AD06-123B61C4D4F2}" type="presOf" srcId="{8EE370B5-F43C-432B-928A-6C8D3276ED98}" destId="{6BF3EEBD-3346-411F-B3C5-CA5A163C69EE}" srcOrd="0" destOrd="0" presId="urn:microsoft.com/office/officeart/2005/8/layout/cycle6"/>
    <dgm:cxn modelId="{D1645C2B-0414-4DCA-9791-C6546A5C130F}" type="presOf" srcId="{074DE643-B4D2-4C5E-BAFA-5206704BF7B3}" destId="{BE1002A3-E10A-4C08-B557-F4D367076E26}" srcOrd="0" destOrd="0" presId="urn:microsoft.com/office/officeart/2005/8/layout/cycle6"/>
    <dgm:cxn modelId="{EE2900F3-33C9-4F27-9FC0-022BD4681408}" type="presOf" srcId="{D9322D62-9C3B-4F2B-84B6-31817174D7B7}" destId="{F653A91F-3456-45D1-BDAB-0D6E2E721068}" srcOrd="0" destOrd="0" presId="urn:microsoft.com/office/officeart/2005/8/layout/cycle6"/>
    <dgm:cxn modelId="{7586E45C-06D5-412D-A1AA-372C0BB04FBC}" srcId="{9F081095-4D29-4A84-A8EF-88853FC23E89}" destId="{69AD924B-3D35-444D-B251-5E8F7AEC70B8}" srcOrd="0" destOrd="0" parTransId="{AB974C04-F7AE-456A-81CD-150E46337CBA}" sibTransId="{8D2DB5DB-4A89-4736-8702-35661C35EBE9}"/>
    <dgm:cxn modelId="{C73101F7-5C12-44CA-AE76-8CD9E71C4ABA}" type="presOf" srcId="{9F081095-4D29-4A84-A8EF-88853FC23E89}" destId="{229B6521-78AC-413B-99AE-1609CCF86A36}" srcOrd="0" destOrd="0" presId="urn:microsoft.com/office/officeart/2005/8/layout/cycle6"/>
    <dgm:cxn modelId="{6A6C5556-1DD5-4970-B121-A86036B761C6}" srcId="{9F081095-4D29-4A84-A8EF-88853FC23E89}" destId="{4FA75E0B-C9A4-45D8-983C-7446209B5F8D}" srcOrd="2" destOrd="0" parTransId="{9D6E28F6-8B89-4EDB-80A7-EE9659B7DC1B}" sibTransId="{D9322D62-9C3B-4F2B-84B6-31817174D7B7}"/>
    <dgm:cxn modelId="{6B4A5C77-6827-41CB-969E-D401E58CF022}" srcId="{9F081095-4D29-4A84-A8EF-88853FC23E89}" destId="{6C294286-CA13-44F6-8865-A05727DEF606}" srcOrd="3" destOrd="0" parTransId="{B57AFFCD-1DA1-4264-BE3D-4E0173ACD0C4}" sibTransId="{8EE370B5-F43C-432B-928A-6C8D3276ED98}"/>
    <dgm:cxn modelId="{527AD8EA-F2F8-4B5F-A101-3CC7A63797B8}" type="presOf" srcId="{6C294286-CA13-44F6-8865-A05727DEF606}" destId="{67EEC43C-CCFD-42EB-B3EA-359C3570DC8C}" srcOrd="0" destOrd="0" presId="urn:microsoft.com/office/officeart/2005/8/layout/cycle6"/>
    <dgm:cxn modelId="{859A7E77-C000-4721-9B1B-D16B189D7612}" type="presOf" srcId="{8D2DB5DB-4A89-4736-8702-35661C35EBE9}" destId="{8575BCE7-A6BD-41CF-9D1A-6B0227F2BD8E}" srcOrd="0" destOrd="0" presId="urn:microsoft.com/office/officeart/2005/8/layout/cycle6"/>
    <dgm:cxn modelId="{CE99615D-7C20-45BD-853E-9A8F35E9962B}" type="presOf" srcId="{1DFB5F1C-4C8F-46C9-A759-2661D377835F}" destId="{CF359107-99E3-494F-A870-FAD61BE37203}" srcOrd="0" destOrd="0" presId="urn:microsoft.com/office/officeart/2005/8/layout/cycle6"/>
    <dgm:cxn modelId="{DAAB7953-82DA-4979-BA32-EA0AB6B6EB3D}" type="presOf" srcId="{4FA75E0B-C9A4-45D8-983C-7446209B5F8D}" destId="{372647F3-3392-4DAD-A3ED-B23357EF8654}" srcOrd="0" destOrd="0" presId="urn:microsoft.com/office/officeart/2005/8/layout/cycle6"/>
    <dgm:cxn modelId="{13279A23-5D7B-40F1-A1C4-198D98896415}" type="presOf" srcId="{69AD924B-3D35-444D-B251-5E8F7AEC70B8}" destId="{64E426E0-A59E-41E0-8C94-12D5214DC617}" srcOrd="0" destOrd="0" presId="urn:microsoft.com/office/officeart/2005/8/layout/cycle6"/>
    <dgm:cxn modelId="{4576C24B-8374-4E23-9604-6CA057D592E0}" srcId="{9F081095-4D29-4A84-A8EF-88853FC23E89}" destId="{074DE643-B4D2-4C5E-BAFA-5206704BF7B3}" srcOrd="1" destOrd="0" parTransId="{1A93ACD9-72D9-4951-A8B6-B0C448F7E97E}" sibTransId="{1DFB5F1C-4C8F-46C9-A759-2661D377835F}"/>
    <dgm:cxn modelId="{0CA6DBBD-1D74-4A6D-9356-078ED02CE312}" type="presParOf" srcId="{229B6521-78AC-413B-99AE-1609CCF86A36}" destId="{64E426E0-A59E-41E0-8C94-12D5214DC617}" srcOrd="0" destOrd="0" presId="urn:microsoft.com/office/officeart/2005/8/layout/cycle6"/>
    <dgm:cxn modelId="{F209E1AB-C0D3-42B9-A97C-DADB153BB1D8}" type="presParOf" srcId="{229B6521-78AC-413B-99AE-1609CCF86A36}" destId="{F562A6E8-69EA-449E-83ED-B5A199622C0E}" srcOrd="1" destOrd="0" presId="urn:microsoft.com/office/officeart/2005/8/layout/cycle6"/>
    <dgm:cxn modelId="{E7C37787-67C8-4936-8692-36044228B014}" type="presParOf" srcId="{229B6521-78AC-413B-99AE-1609CCF86A36}" destId="{8575BCE7-A6BD-41CF-9D1A-6B0227F2BD8E}" srcOrd="2" destOrd="0" presId="urn:microsoft.com/office/officeart/2005/8/layout/cycle6"/>
    <dgm:cxn modelId="{EF10B602-E5F8-422F-AF1E-D3D1C26F0203}" type="presParOf" srcId="{229B6521-78AC-413B-99AE-1609CCF86A36}" destId="{BE1002A3-E10A-4C08-B557-F4D367076E26}" srcOrd="3" destOrd="0" presId="urn:microsoft.com/office/officeart/2005/8/layout/cycle6"/>
    <dgm:cxn modelId="{47F229EA-0AA5-4B11-BEEB-651FBD65B07B}" type="presParOf" srcId="{229B6521-78AC-413B-99AE-1609CCF86A36}" destId="{37E25C2F-40EB-48A6-9B9F-58B1666CBF7E}" srcOrd="4" destOrd="0" presId="urn:microsoft.com/office/officeart/2005/8/layout/cycle6"/>
    <dgm:cxn modelId="{B53A1002-4691-4D8A-866B-D41A95404B97}" type="presParOf" srcId="{229B6521-78AC-413B-99AE-1609CCF86A36}" destId="{CF359107-99E3-494F-A870-FAD61BE37203}" srcOrd="5" destOrd="0" presId="urn:microsoft.com/office/officeart/2005/8/layout/cycle6"/>
    <dgm:cxn modelId="{E85E96A6-5B80-489D-A10D-6B75191B58BC}" type="presParOf" srcId="{229B6521-78AC-413B-99AE-1609CCF86A36}" destId="{372647F3-3392-4DAD-A3ED-B23357EF8654}" srcOrd="6" destOrd="0" presId="urn:microsoft.com/office/officeart/2005/8/layout/cycle6"/>
    <dgm:cxn modelId="{7AB81F78-E337-4D6E-A4A3-858A31F4A6D0}" type="presParOf" srcId="{229B6521-78AC-413B-99AE-1609CCF86A36}" destId="{4AE83EA9-B81A-4D46-9560-09178DD0FC97}" srcOrd="7" destOrd="0" presId="urn:microsoft.com/office/officeart/2005/8/layout/cycle6"/>
    <dgm:cxn modelId="{1B6B603A-E6B5-4543-AEFB-30B74B0E390A}" type="presParOf" srcId="{229B6521-78AC-413B-99AE-1609CCF86A36}" destId="{F653A91F-3456-45D1-BDAB-0D6E2E721068}" srcOrd="8" destOrd="0" presId="urn:microsoft.com/office/officeart/2005/8/layout/cycle6"/>
    <dgm:cxn modelId="{69347E6E-E46F-4DC2-9640-4399E451207F}" type="presParOf" srcId="{229B6521-78AC-413B-99AE-1609CCF86A36}" destId="{67EEC43C-CCFD-42EB-B3EA-359C3570DC8C}" srcOrd="9" destOrd="0" presId="urn:microsoft.com/office/officeart/2005/8/layout/cycle6"/>
    <dgm:cxn modelId="{5D157203-2488-49BB-9F0B-105BF0F6CC1B}" type="presParOf" srcId="{229B6521-78AC-413B-99AE-1609CCF86A36}" destId="{09EA2155-673F-4509-9008-075C54A074F9}" srcOrd="10" destOrd="0" presId="urn:microsoft.com/office/officeart/2005/8/layout/cycle6"/>
    <dgm:cxn modelId="{002F7A99-B493-4CFD-82D5-15B43CA4F730}" type="presParOf" srcId="{229B6521-78AC-413B-99AE-1609CCF86A36}" destId="{6BF3EEBD-3346-411F-B3C5-CA5A163C69E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34BB2A3-5374-4A30-9B0E-528CD89A77DE}" type="doc">
      <dgm:prSet loTypeId="urn:microsoft.com/office/officeart/2005/8/layout/process1" loCatId="process" qsTypeId="urn:microsoft.com/office/officeart/2005/8/quickstyle/simple1" qsCatId="simple" csTypeId="urn:microsoft.com/office/officeart/2005/8/colors/colorful1" csCatId="colorful" phldr="1"/>
      <dgm:spPr/>
    </dgm:pt>
    <dgm:pt modelId="{A42891BB-2C32-4D1F-8772-E0DB356A56C8}">
      <dgm:prSet phldrT="[Texto]" custT="1"/>
      <dgm:spPr/>
      <dgm:t>
        <a:bodyPr/>
        <a:lstStyle/>
        <a:p>
          <a:r>
            <a:rPr lang="es-ES" sz="1400" dirty="0" smtClean="0">
              <a:latin typeface="Myriad Pro"/>
              <a:ea typeface="Tahoma" panose="020B0604030504040204" pitchFamily="34" charset="0"/>
              <a:cs typeface="Tahoma" panose="020B0604030504040204" pitchFamily="34" charset="0"/>
            </a:rPr>
            <a:t>¿Son inimitables?</a:t>
          </a:r>
        </a:p>
      </dgm:t>
    </dgm:pt>
    <dgm:pt modelId="{503A165F-C28F-4E04-AA6D-2A00054B0DD8}" type="parTrans" cxnId="{B87BF10A-82DB-4BE7-A9B6-8113F0B0FC86}">
      <dgm:prSet/>
      <dgm:spPr/>
      <dgm:t>
        <a:bodyPr/>
        <a:lstStyle/>
        <a:p>
          <a:endParaRPr lang="es-ES"/>
        </a:p>
      </dgm:t>
    </dgm:pt>
    <dgm:pt modelId="{17927E41-37CF-4052-B185-CA6DEDA818DE}" type="sibTrans" cxnId="{B87BF10A-82DB-4BE7-A9B6-8113F0B0FC86}">
      <dgm:prSet/>
      <dgm:spPr/>
      <dgm:t>
        <a:bodyPr/>
        <a:lstStyle/>
        <a:p>
          <a:endParaRPr lang="es-ES"/>
        </a:p>
      </dgm:t>
    </dgm:pt>
    <dgm:pt modelId="{F8D7D08D-1030-4467-A80D-0E19ADD59A50}">
      <dgm:prSet phldrT="[Texto]" custT="1"/>
      <dgm:spPr>
        <a:solidFill>
          <a:srgbClr val="25A250"/>
        </a:solidFill>
      </dgm:spPr>
      <dgm:t>
        <a:bodyPr/>
        <a:lstStyle/>
        <a:p>
          <a:r>
            <a:rPr lang="es-ES" sz="1400" dirty="0" smtClean="0">
              <a:latin typeface="Myriad Pro"/>
              <a:ea typeface="Tahoma" panose="020B0604030504040204" pitchFamily="34" charset="0"/>
              <a:cs typeface="Tahoma" panose="020B0604030504040204" pitchFamily="34" charset="0"/>
            </a:rPr>
            <a:t>¿Mi empresa puede explotar la capacidad?</a:t>
          </a:r>
          <a:endParaRPr lang="es-ES" sz="1400" dirty="0">
            <a:latin typeface="Myriad Pro"/>
            <a:ea typeface="Tahoma" panose="020B0604030504040204" pitchFamily="34" charset="0"/>
            <a:cs typeface="Tahoma" panose="020B0604030504040204" pitchFamily="34" charset="0"/>
          </a:endParaRPr>
        </a:p>
      </dgm:t>
    </dgm:pt>
    <dgm:pt modelId="{89CE8B86-AB15-43DC-BEF8-BF5E7CA3177E}" type="parTrans" cxnId="{BCE33B1A-FB71-4498-88F3-91A422902C08}">
      <dgm:prSet/>
      <dgm:spPr/>
      <dgm:t>
        <a:bodyPr/>
        <a:lstStyle/>
        <a:p>
          <a:endParaRPr lang="es-ES"/>
        </a:p>
      </dgm:t>
    </dgm:pt>
    <dgm:pt modelId="{F2A21448-D843-4285-A724-6E6DE41A9040}" type="sibTrans" cxnId="{BCE33B1A-FB71-4498-88F3-91A422902C08}">
      <dgm:prSet/>
      <dgm:spPr/>
      <dgm:t>
        <a:bodyPr/>
        <a:lstStyle/>
        <a:p>
          <a:endParaRPr lang="es-ES"/>
        </a:p>
      </dgm:t>
    </dgm:pt>
    <dgm:pt modelId="{B39D2DA9-D0C9-4809-BC19-3B5BC8C98E57}">
      <dgm:prSet phldrT="[Texto]" custT="1"/>
      <dgm:spPr/>
      <dgm:t>
        <a:bodyPr/>
        <a:lstStyle/>
        <a:p>
          <a:r>
            <a:rPr lang="es-ES" sz="1400" dirty="0" smtClean="0">
              <a:latin typeface="Myriad Pro"/>
              <a:ea typeface="Tahoma" panose="020B0604030504040204" pitchFamily="34" charset="0"/>
              <a:cs typeface="Tahoma" panose="020B0604030504040204" pitchFamily="34" charset="0"/>
            </a:rPr>
            <a:t>¿Somos los únicos que las tenemos?</a:t>
          </a:r>
          <a:endParaRPr lang="es-ES" sz="1400" dirty="0">
            <a:latin typeface="Myriad Pro"/>
            <a:ea typeface="Tahoma" panose="020B0604030504040204" pitchFamily="34" charset="0"/>
            <a:cs typeface="Tahoma" panose="020B0604030504040204" pitchFamily="34" charset="0"/>
          </a:endParaRPr>
        </a:p>
      </dgm:t>
    </dgm:pt>
    <dgm:pt modelId="{80913BB2-6C98-466B-90D2-7BD06B4FD712}" type="sibTrans" cxnId="{18C52C83-C3DB-4382-A61A-1C83921CD17B}">
      <dgm:prSet/>
      <dgm:spPr/>
      <dgm:t>
        <a:bodyPr/>
        <a:lstStyle/>
        <a:p>
          <a:endParaRPr lang="es-ES"/>
        </a:p>
      </dgm:t>
    </dgm:pt>
    <dgm:pt modelId="{49557C38-E3A5-4621-B23F-F4F362619693}" type="parTrans" cxnId="{18C52C83-C3DB-4382-A61A-1C83921CD17B}">
      <dgm:prSet/>
      <dgm:spPr/>
      <dgm:t>
        <a:bodyPr/>
        <a:lstStyle/>
        <a:p>
          <a:endParaRPr lang="es-ES"/>
        </a:p>
      </dgm:t>
    </dgm:pt>
    <dgm:pt modelId="{64DC76FE-4040-4EF9-B02E-E44443BA174B}">
      <dgm:prSet phldrT="[Texto]" custT="1"/>
      <dgm:spPr>
        <a:solidFill>
          <a:srgbClr val="FF9966"/>
        </a:solidFill>
      </dgm:spPr>
      <dgm:t>
        <a:bodyPr/>
        <a:lstStyle/>
        <a:p>
          <a:r>
            <a:rPr lang="es-ES" sz="1400" dirty="0" smtClean="0">
              <a:latin typeface="Myriad Pro"/>
              <a:ea typeface="Tahoma" panose="020B0604030504040204" pitchFamily="34" charset="0"/>
              <a:cs typeface="Tahoma" panose="020B0604030504040204" pitchFamily="34" charset="0"/>
            </a:rPr>
            <a:t>¿Son ampliamente valoradas por mi cliente?</a:t>
          </a:r>
          <a:endParaRPr lang="es-ES" sz="1400" dirty="0">
            <a:latin typeface="Myriad Pro"/>
            <a:ea typeface="Tahoma" panose="020B0604030504040204" pitchFamily="34" charset="0"/>
            <a:cs typeface="Tahoma" panose="020B0604030504040204" pitchFamily="34" charset="0"/>
          </a:endParaRPr>
        </a:p>
      </dgm:t>
    </dgm:pt>
    <dgm:pt modelId="{C9080E36-271A-464F-8B87-6EAFED0B2B2C}" type="sibTrans" cxnId="{184B1025-57DE-41E7-9052-96F125D4134C}">
      <dgm:prSet/>
      <dgm:spPr>
        <a:solidFill>
          <a:srgbClr val="FF9966"/>
        </a:solidFill>
      </dgm:spPr>
      <dgm:t>
        <a:bodyPr/>
        <a:lstStyle/>
        <a:p>
          <a:endParaRPr lang="es-ES"/>
        </a:p>
      </dgm:t>
    </dgm:pt>
    <dgm:pt modelId="{3F7C543B-B124-4108-ADB8-FEEF511A58AC}" type="parTrans" cxnId="{184B1025-57DE-41E7-9052-96F125D4134C}">
      <dgm:prSet/>
      <dgm:spPr/>
      <dgm:t>
        <a:bodyPr/>
        <a:lstStyle/>
        <a:p>
          <a:endParaRPr lang="es-ES"/>
        </a:p>
      </dgm:t>
    </dgm:pt>
    <dgm:pt modelId="{138A3CBE-A621-4B9A-94BF-29AD558E4155}" type="pres">
      <dgm:prSet presAssocID="{E34BB2A3-5374-4A30-9B0E-528CD89A77DE}" presName="Name0" presStyleCnt="0">
        <dgm:presLayoutVars>
          <dgm:dir/>
          <dgm:resizeHandles val="exact"/>
        </dgm:presLayoutVars>
      </dgm:prSet>
      <dgm:spPr/>
    </dgm:pt>
    <dgm:pt modelId="{E157B4F8-8636-488E-AD1E-1A95425A6810}" type="pres">
      <dgm:prSet presAssocID="{64DC76FE-4040-4EF9-B02E-E44443BA174B}" presName="node" presStyleLbl="node1" presStyleIdx="0" presStyleCnt="4">
        <dgm:presLayoutVars>
          <dgm:bulletEnabled val="1"/>
        </dgm:presLayoutVars>
      </dgm:prSet>
      <dgm:spPr/>
      <dgm:t>
        <a:bodyPr/>
        <a:lstStyle/>
        <a:p>
          <a:endParaRPr lang="es-ES"/>
        </a:p>
      </dgm:t>
    </dgm:pt>
    <dgm:pt modelId="{05B6D699-7102-4330-92BA-BB67C71B2C10}" type="pres">
      <dgm:prSet presAssocID="{C9080E36-271A-464F-8B87-6EAFED0B2B2C}" presName="sibTrans" presStyleLbl="sibTrans2D1" presStyleIdx="0" presStyleCnt="3"/>
      <dgm:spPr/>
      <dgm:t>
        <a:bodyPr/>
        <a:lstStyle/>
        <a:p>
          <a:endParaRPr lang="es-ES"/>
        </a:p>
      </dgm:t>
    </dgm:pt>
    <dgm:pt modelId="{B8383C12-D0A4-42B2-91C3-F40F51584CEE}" type="pres">
      <dgm:prSet presAssocID="{C9080E36-271A-464F-8B87-6EAFED0B2B2C}" presName="connectorText" presStyleLbl="sibTrans2D1" presStyleIdx="0" presStyleCnt="3"/>
      <dgm:spPr/>
      <dgm:t>
        <a:bodyPr/>
        <a:lstStyle/>
        <a:p>
          <a:endParaRPr lang="es-ES"/>
        </a:p>
      </dgm:t>
    </dgm:pt>
    <dgm:pt modelId="{12F10A6C-8D6F-4CF9-9C49-9F0F325A6CF7}" type="pres">
      <dgm:prSet presAssocID="{B39D2DA9-D0C9-4809-BC19-3B5BC8C98E57}" presName="node" presStyleLbl="node1" presStyleIdx="1" presStyleCnt="4">
        <dgm:presLayoutVars>
          <dgm:bulletEnabled val="1"/>
        </dgm:presLayoutVars>
      </dgm:prSet>
      <dgm:spPr/>
      <dgm:t>
        <a:bodyPr/>
        <a:lstStyle/>
        <a:p>
          <a:endParaRPr lang="es-ES"/>
        </a:p>
      </dgm:t>
    </dgm:pt>
    <dgm:pt modelId="{38C4777C-D976-48C6-AADB-C4275D10B263}" type="pres">
      <dgm:prSet presAssocID="{80913BB2-6C98-466B-90D2-7BD06B4FD712}" presName="sibTrans" presStyleLbl="sibTrans2D1" presStyleIdx="1" presStyleCnt="3"/>
      <dgm:spPr/>
      <dgm:t>
        <a:bodyPr/>
        <a:lstStyle/>
        <a:p>
          <a:endParaRPr lang="es-ES"/>
        </a:p>
      </dgm:t>
    </dgm:pt>
    <dgm:pt modelId="{E64F2BB8-39F4-46A0-96F1-5944DEA3707C}" type="pres">
      <dgm:prSet presAssocID="{80913BB2-6C98-466B-90D2-7BD06B4FD712}" presName="connectorText" presStyleLbl="sibTrans2D1" presStyleIdx="1" presStyleCnt="3"/>
      <dgm:spPr/>
      <dgm:t>
        <a:bodyPr/>
        <a:lstStyle/>
        <a:p>
          <a:endParaRPr lang="es-ES"/>
        </a:p>
      </dgm:t>
    </dgm:pt>
    <dgm:pt modelId="{3CD8C841-7C8E-41F8-AC73-12D256003081}" type="pres">
      <dgm:prSet presAssocID="{A42891BB-2C32-4D1F-8772-E0DB356A56C8}" presName="node" presStyleLbl="node1" presStyleIdx="2" presStyleCnt="4">
        <dgm:presLayoutVars>
          <dgm:bulletEnabled val="1"/>
        </dgm:presLayoutVars>
      </dgm:prSet>
      <dgm:spPr/>
      <dgm:t>
        <a:bodyPr/>
        <a:lstStyle/>
        <a:p>
          <a:endParaRPr lang="es-ES"/>
        </a:p>
      </dgm:t>
    </dgm:pt>
    <dgm:pt modelId="{C854D81A-FE7A-45FE-8498-0A4258F05A07}" type="pres">
      <dgm:prSet presAssocID="{17927E41-37CF-4052-B185-CA6DEDA818DE}" presName="sibTrans" presStyleLbl="sibTrans2D1" presStyleIdx="2" presStyleCnt="3"/>
      <dgm:spPr/>
      <dgm:t>
        <a:bodyPr/>
        <a:lstStyle/>
        <a:p>
          <a:endParaRPr lang="es-ES"/>
        </a:p>
      </dgm:t>
    </dgm:pt>
    <dgm:pt modelId="{D5515581-04C3-4F44-A990-3F66D71EC5DB}" type="pres">
      <dgm:prSet presAssocID="{17927E41-37CF-4052-B185-CA6DEDA818DE}" presName="connectorText" presStyleLbl="sibTrans2D1" presStyleIdx="2" presStyleCnt="3"/>
      <dgm:spPr/>
      <dgm:t>
        <a:bodyPr/>
        <a:lstStyle/>
        <a:p>
          <a:endParaRPr lang="es-ES"/>
        </a:p>
      </dgm:t>
    </dgm:pt>
    <dgm:pt modelId="{3B198FD2-FFEB-4133-AFCE-2732166E2E64}" type="pres">
      <dgm:prSet presAssocID="{F8D7D08D-1030-4467-A80D-0E19ADD59A50}" presName="node" presStyleLbl="node1" presStyleIdx="3" presStyleCnt="4">
        <dgm:presLayoutVars>
          <dgm:bulletEnabled val="1"/>
        </dgm:presLayoutVars>
      </dgm:prSet>
      <dgm:spPr/>
      <dgm:t>
        <a:bodyPr/>
        <a:lstStyle/>
        <a:p>
          <a:endParaRPr lang="es-ES"/>
        </a:p>
      </dgm:t>
    </dgm:pt>
  </dgm:ptLst>
  <dgm:cxnLst>
    <dgm:cxn modelId="{BCE33B1A-FB71-4498-88F3-91A422902C08}" srcId="{E34BB2A3-5374-4A30-9B0E-528CD89A77DE}" destId="{F8D7D08D-1030-4467-A80D-0E19ADD59A50}" srcOrd="3" destOrd="0" parTransId="{89CE8B86-AB15-43DC-BEF8-BF5E7CA3177E}" sibTransId="{F2A21448-D843-4285-A724-6E6DE41A9040}"/>
    <dgm:cxn modelId="{F5766CCB-6F28-44AD-9CFA-6B35D9540901}" type="presOf" srcId="{C9080E36-271A-464F-8B87-6EAFED0B2B2C}" destId="{B8383C12-D0A4-42B2-91C3-F40F51584CEE}" srcOrd="1" destOrd="0" presId="urn:microsoft.com/office/officeart/2005/8/layout/process1"/>
    <dgm:cxn modelId="{ED9330F8-C5BD-43FA-BEFE-78C8081168FF}" type="presOf" srcId="{17927E41-37CF-4052-B185-CA6DEDA818DE}" destId="{D5515581-04C3-4F44-A990-3F66D71EC5DB}" srcOrd="1" destOrd="0" presId="urn:microsoft.com/office/officeart/2005/8/layout/process1"/>
    <dgm:cxn modelId="{B87BF10A-82DB-4BE7-A9B6-8113F0B0FC86}" srcId="{E34BB2A3-5374-4A30-9B0E-528CD89A77DE}" destId="{A42891BB-2C32-4D1F-8772-E0DB356A56C8}" srcOrd="2" destOrd="0" parTransId="{503A165F-C28F-4E04-AA6D-2A00054B0DD8}" sibTransId="{17927E41-37CF-4052-B185-CA6DEDA818DE}"/>
    <dgm:cxn modelId="{EB697FB0-98C2-4FA4-8EA5-9A106490B55C}" type="presOf" srcId="{B39D2DA9-D0C9-4809-BC19-3B5BC8C98E57}" destId="{12F10A6C-8D6F-4CF9-9C49-9F0F325A6CF7}" srcOrd="0" destOrd="0" presId="urn:microsoft.com/office/officeart/2005/8/layout/process1"/>
    <dgm:cxn modelId="{D5D4F296-98AB-4060-86A6-23353ECE5FE2}" type="presOf" srcId="{E34BB2A3-5374-4A30-9B0E-528CD89A77DE}" destId="{138A3CBE-A621-4B9A-94BF-29AD558E4155}" srcOrd="0" destOrd="0" presId="urn:microsoft.com/office/officeart/2005/8/layout/process1"/>
    <dgm:cxn modelId="{06867BCC-1773-47B9-A8F9-5AC026065B22}" type="presOf" srcId="{A42891BB-2C32-4D1F-8772-E0DB356A56C8}" destId="{3CD8C841-7C8E-41F8-AC73-12D256003081}" srcOrd="0" destOrd="0" presId="urn:microsoft.com/office/officeart/2005/8/layout/process1"/>
    <dgm:cxn modelId="{90CC97E1-359D-4C5D-9700-CC98D6EB2D47}" type="presOf" srcId="{64DC76FE-4040-4EF9-B02E-E44443BA174B}" destId="{E157B4F8-8636-488E-AD1E-1A95425A6810}" srcOrd="0" destOrd="0" presId="urn:microsoft.com/office/officeart/2005/8/layout/process1"/>
    <dgm:cxn modelId="{F1CE756D-786C-431F-BFD7-8DD9293E7520}" type="presOf" srcId="{80913BB2-6C98-466B-90D2-7BD06B4FD712}" destId="{E64F2BB8-39F4-46A0-96F1-5944DEA3707C}" srcOrd="1" destOrd="0" presId="urn:microsoft.com/office/officeart/2005/8/layout/process1"/>
    <dgm:cxn modelId="{B39F080F-2B8D-468B-8B6D-59C5FF19B779}" type="presOf" srcId="{F8D7D08D-1030-4467-A80D-0E19ADD59A50}" destId="{3B198FD2-FFEB-4133-AFCE-2732166E2E64}" srcOrd="0" destOrd="0" presId="urn:microsoft.com/office/officeart/2005/8/layout/process1"/>
    <dgm:cxn modelId="{184B1025-57DE-41E7-9052-96F125D4134C}" srcId="{E34BB2A3-5374-4A30-9B0E-528CD89A77DE}" destId="{64DC76FE-4040-4EF9-B02E-E44443BA174B}" srcOrd="0" destOrd="0" parTransId="{3F7C543B-B124-4108-ADB8-FEEF511A58AC}" sibTransId="{C9080E36-271A-464F-8B87-6EAFED0B2B2C}"/>
    <dgm:cxn modelId="{C9A003E6-A6A7-433E-98DB-ECB4E21CEC73}" type="presOf" srcId="{C9080E36-271A-464F-8B87-6EAFED0B2B2C}" destId="{05B6D699-7102-4330-92BA-BB67C71B2C10}" srcOrd="0" destOrd="0" presId="urn:microsoft.com/office/officeart/2005/8/layout/process1"/>
    <dgm:cxn modelId="{5F7CECFD-B383-4FC5-849A-46F9BEB0C26E}" type="presOf" srcId="{80913BB2-6C98-466B-90D2-7BD06B4FD712}" destId="{38C4777C-D976-48C6-AADB-C4275D10B263}" srcOrd="0" destOrd="0" presId="urn:microsoft.com/office/officeart/2005/8/layout/process1"/>
    <dgm:cxn modelId="{18C52C83-C3DB-4382-A61A-1C83921CD17B}" srcId="{E34BB2A3-5374-4A30-9B0E-528CD89A77DE}" destId="{B39D2DA9-D0C9-4809-BC19-3B5BC8C98E57}" srcOrd="1" destOrd="0" parTransId="{49557C38-E3A5-4621-B23F-F4F362619693}" sibTransId="{80913BB2-6C98-466B-90D2-7BD06B4FD712}"/>
    <dgm:cxn modelId="{32037D78-1B12-405B-99CE-923DDF93B63A}" type="presOf" srcId="{17927E41-37CF-4052-B185-CA6DEDA818DE}" destId="{C854D81A-FE7A-45FE-8498-0A4258F05A07}" srcOrd="0" destOrd="0" presId="urn:microsoft.com/office/officeart/2005/8/layout/process1"/>
    <dgm:cxn modelId="{345F7956-6DF0-4978-90AE-22D6440C17D6}" type="presParOf" srcId="{138A3CBE-A621-4B9A-94BF-29AD558E4155}" destId="{E157B4F8-8636-488E-AD1E-1A95425A6810}" srcOrd="0" destOrd="0" presId="urn:microsoft.com/office/officeart/2005/8/layout/process1"/>
    <dgm:cxn modelId="{B3348A6D-A64D-49A7-A462-EA03147B6D89}" type="presParOf" srcId="{138A3CBE-A621-4B9A-94BF-29AD558E4155}" destId="{05B6D699-7102-4330-92BA-BB67C71B2C10}" srcOrd="1" destOrd="0" presId="urn:microsoft.com/office/officeart/2005/8/layout/process1"/>
    <dgm:cxn modelId="{C0ED4CB7-9FA9-4FEA-AFCD-7BD084640D7B}" type="presParOf" srcId="{05B6D699-7102-4330-92BA-BB67C71B2C10}" destId="{B8383C12-D0A4-42B2-91C3-F40F51584CEE}" srcOrd="0" destOrd="0" presId="urn:microsoft.com/office/officeart/2005/8/layout/process1"/>
    <dgm:cxn modelId="{DBAF8984-AD2D-403C-85B4-3D4E2D8FF276}" type="presParOf" srcId="{138A3CBE-A621-4B9A-94BF-29AD558E4155}" destId="{12F10A6C-8D6F-4CF9-9C49-9F0F325A6CF7}" srcOrd="2" destOrd="0" presId="urn:microsoft.com/office/officeart/2005/8/layout/process1"/>
    <dgm:cxn modelId="{BC112717-4B2F-4569-8A06-CD007B89A288}" type="presParOf" srcId="{138A3CBE-A621-4B9A-94BF-29AD558E4155}" destId="{38C4777C-D976-48C6-AADB-C4275D10B263}" srcOrd="3" destOrd="0" presId="urn:microsoft.com/office/officeart/2005/8/layout/process1"/>
    <dgm:cxn modelId="{F44C247C-CCF8-45CE-B708-96AF6AF0FEC0}" type="presParOf" srcId="{38C4777C-D976-48C6-AADB-C4275D10B263}" destId="{E64F2BB8-39F4-46A0-96F1-5944DEA3707C}" srcOrd="0" destOrd="0" presId="urn:microsoft.com/office/officeart/2005/8/layout/process1"/>
    <dgm:cxn modelId="{4A61D082-AF99-46AF-A828-7D9AACE70EB3}" type="presParOf" srcId="{138A3CBE-A621-4B9A-94BF-29AD558E4155}" destId="{3CD8C841-7C8E-41F8-AC73-12D256003081}" srcOrd="4" destOrd="0" presId="urn:microsoft.com/office/officeart/2005/8/layout/process1"/>
    <dgm:cxn modelId="{3C291AEB-28D0-4346-8619-76F45CF3B4A1}" type="presParOf" srcId="{138A3CBE-A621-4B9A-94BF-29AD558E4155}" destId="{C854D81A-FE7A-45FE-8498-0A4258F05A07}" srcOrd="5" destOrd="0" presId="urn:microsoft.com/office/officeart/2005/8/layout/process1"/>
    <dgm:cxn modelId="{8EFFCF3A-C379-4B09-9219-67E7F683FF6F}" type="presParOf" srcId="{C854D81A-FE7A-45FE-8498-0A4258F05A07}" destId="{D5515581-04C3-4F44-A990-3F66D71EC5DB}" srcOrd="0" destOrd="0" presId="urn:microsoft.com/office/officeart/2005/8/layout/process1"/>
    <dgm:cxn modelId="{1FF0D361-B2FF-4D81-AF82-B11872D4630E}" type="presParOf" srcId="{138A3CBE-A621-4B9A-94BF-29AD558E4155}" destId="{3B198FD2-FFEB-4133-AFCE-2732166E2E6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426E0-A59E-41E0-8C94-12D5214DC617}">
      <dsp:nvSpPr>
        <dsp:cNvPr id="0" name=""/>
        <dsp:cNvSpPr/>
      </dsp:nvSpPr>
      <dsp:spPr>
        <a:xfrm>
          <a:off x="2546996" y="89083"/>
          <a:ext cx="1495789" cy="779057"/>
        </a:xfrm>
        <a:prstGeom prst="roundRect">
          <a:avLst/>
        </a:prstGeom>
        <a:solidFill>
          <a:srgbClr val="25A2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smtClean="0">
              <a:latin typeface="Tahoma" panose="020B0604030504040204" pitchFamily="34" charset="0"/>
              <a:ea typeface="Tahoma" panose="020B0604030504040204" pitchFamily="34" charset="0"/>
              <a:cs typeface="Tahoma" panose="020B0604030504040204" pitchFamily="34" charset="0"/>
            </a:rPr>
            <a:t>Variables Económicas</a:t>
          </a:r>
          <a:endParaRPr lang="es-CO" sz="1600" b="0" kern="1200" dirty="0">
            <a:latin typeface="Tahoma" panose="020B0604030504040204" pitchFamily="34" charset="0"/>
            <a:ea typeface="Tahoma" panose="020B0604030504040204" pitchFamily="34" charset="0"/>
            <a:cs typeface="Tahoma" panose="020B0604030504040204" pitchFamily="34" charset="0"/>
          </a:endParaRPr>
        </a:p>
      </dsp:txBody>
      <dsp:txXfrm>
        <a:off x="2585026" y="127113"/>
        <a:ext cx="1419729" cy="702997"/>
      </dsp:txXfrm>
    </dsp:sp>
    <dsp:sp modelId="{8575BCE7-A6BD-41CF-9D1A-6B0227F2BD8E}">
      <dsp:nvSpPr>
        <dsp:cNvPr id="0" name=""/>
        <dsp:cNvSpPr/>
      </dsp:nvSpPr>
      <dsp:spPr>
        <a:xfrm>
          <a:off x="1718624" y="478611"/>
          <a:ext cx="3152533" cy="3152533"/>
        </a:xfrm>
        <a:custGeom>
          <a:avLst/>
          <a:gdLst/>
          <a:ahLst/>
          <a:cxnLst/>
          <a:rect l="0" t="0" r="0" b="0"/>
          <a:pathLst>
            <a:path>
              <a:moveTo>
                <a:pt x="2335284" y="194778"/>
              </a:moveTo>
              <a:arcTo wR="1576266" hR="1576266" stAng="17927117" swAng="2786831"/>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E1002A3-E10A-4C08-B557-F4D367076E26}">
      <dsp:nvSpPr>
        <dsp:cNvPr id="0" name=""/>
        <dsp:cNvSpPr/>
      </dsp:nvSpPr>
      <dsp:spPr>
        <a:xfrm>
          <a:off x="4123263" y="1665349"/>
          <a:ext cx="1495789" cy="779057"/>
        </a:xfrm>
        <a:prstGeom prst="roundRect">
          <a:avLst/>
        </a:prstGeom>
        <a:solidFill>
          <a:srgbClr val="FF99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CO" sz="1500" kern="1200" dirty="0" smtClean="0">
              <a:latin typeface="Tahoma" panose="020B0604030504040204" pitchFamily="34" charset="0"/>
              <a:ea typeface="Tahoma" panose="020B0604030504040204" pitchFamily="34" charset="0"/>
              <a:cs typeface="Tahoma" panose="020B0604030504040204" pitchFamily="34" charset="0"/>
            </a:rPr>
            <a:t>Variables Tecnológicas</a:t>
          </a:r>
          <a:endParaRPr lang="es-CO" sz="1500" b="0" kern="1200" dirty="0">
            <a:latin typeface="Tahoma" panose="020B0604030504040204" pitchFamily="34" charset="0"/>
            <a:ea typeface="Tahoma" panose="020B0604030504040204" pitchFamily="34" charset="0"/>
            <a:cs typeface="Tahoma" panose="020B0604030504040204" pitchFamily="34" charset="0"/>
          </a:endParaRPr>
        </a:p>
      </dsp:txBody>
      <dsp:txXfrm>
        <a:off x="4161293" y="1703379"/>
        <a:ext cx="1419729" cy="702997"/>
      </dsp:txXfrm>
    </dsp:sp>
    <dsp:sp modelId="{CF359107-99E3-494F-A870-FAD61BE37203}">
      <dsp:nvSpPr>
        <dsp:cNvPr id="0" name=""/>
        <dsp:cNvSpPr/>
      </dsp:nvSpPr>
      <dsp:spPr>
        <a:xfrm>
          <a:off x="1718624" y="478611"/>
          <a:ext cx="3152533" cy="3152533"/>
        </a:xfrm>
        <a:custGeom>
          <a:avLst/>
          <a:gdLst/>
          <a:ahLst/>
          <a:cxnLst/>
          <a:rect l="0" t="0" r="0" b="0"/>
          <a:pathLst>
            <a:path>
              <a:moveTo>
                <a:pt x="3100466" y="1978053"/>
              </a:moveTo>
              <a:arcTo wR="1576266" hR="1576266" stAng="886051" swAng="2786831"/>
            </a:path>
          </a:pathLst>
        </a:custGeom>
        <a:noFill/>
        <a:ln w="9525" cap="flat" cmpd="sng" algn="ctr">
          <a:solidFill>
            <a:schemeClr val="accent4">
              <a:hueOff val="3029762"/>
              <a:satOff val="-13826"/>
              <a:lumOff val="-2876"/>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72647F3-3392-4DAD-A3ED-B23357EF8654}">
      <dsp:nvSpPr>
        <dsp:cNvPr id="0" name=""/>
        <dsp:cNvSpPr/>
      </dsp:nvSpPr>
      <dsp:spPr>
        <a:xfrm>
          <a:off x="2546996" y="3241616"/>
          <a:ext cx="1495789" cy="779057"/>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smtClean="0">
              <a:latin typeface="Tahoma" panose="020B0604030504040204" pitchFamily="34" charset="0"/>
              <a:ea typeface="Tahoma" panose="020B0604030504040204" pitchFamily="34" charset="0"/>
              <a:cs typeface="Tahoma" panose="020B0604030504040204" pitchFamily="34" charset="0"/>
            </a:rPr>
            <a:t>Variables Políticas y Legales</a:t>
          </a:r>
          <a:endParaRPr lang="es-CO" sz="1600" b="0" kern="1200" dirty="0">
            <a:latin typeface="Tahoma" panose="020B0604030504040204" pitchFamily="34" charset="0"/>
            <a:ea typeface="Tahoma" panose="020B0604030504040204" pitchFamily="34" charset="0"/>
            <a:cs typeface="Tahoma" panose="020B0604030504040204" pitchFamily="34" charset="0"/>
          </a:endParaRPr>
        </a:p>
      </dsp:txBody>
      <dsp:txXfrm>
        <a:off x="2585026" y="3279646"/>
        <a:ext cx="1419729" cy="702997"/>
      </dsp:txXfrm>
    </dsp:sp>
    <dsp:sp modelId="{F653A91F-3456-45D1-BDAB-0D6E2E721068}">
      <dsp:nvSpPr>
        <dsp:cNvPr id="0" name=""/>
        <dsp:cNvSpPr/>
      </dsp:nvSpPr>
      <dsp:spPr>
        <a:xfrm>
          <a:off x="1718624" y="478611"/>
          <a:ext cx="3152533" cy="3152533"/>
        </a:xfrm>
        <a:custGeom>
          <a:avLst/>
          <a:gdLst/>
          <a:ahLst/>
          <a:cxnLst/>
          <a:rect l="0" t="0" r="0" b="0"/>
          <a:pathLst>
            <a:path>
              <a:moveTo>
                <a:pt x="817249" y="2957754"/>
              </a:moveTo>
              <a:arcTo wR="1576266" hR="1576266" stAng="7127117" swAng="2786831"/>
            </a:path>
          </a:pathLst>
        </a:custGeom>
        <a:noFill/>
        <a:ln w="9525" cap="flat" cmpd="sng" algn="ctr">
          <a:solidFill>
            <a:schemeClr val="accent4">
              <a:hueOff val="6059524"/>
              <a:satOff val="-27651"/>
              <a:lumOff val="-5752"/>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7EEC43C-CCFD-42EB-B3EA-359C3570DC8C}">
      <dsp:nvSpPr>
        <dsp:cNvPr id="0" name=""/>
        <dsp:cNvSpPr/>
      </dsp:nvSpPr>
      <dsp:spPr>
        <a:xfrm>
          <a:off x="970729" y="1665349"/>
          <a:ext cx="1495789" cy="779057"/>
        </a:xfrm>
        <a:prstGeom prst="roundRect">
          <a:avLst/>
        </a:prstGeom>
        <a:solidFill>
          <a:srgbClr val="25A2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ts val="0"/>
            </a:spcAft>
          </a:pPr>
          <a:r>
            <a:rPr lang="es-CO" sz="1600" kern="1200" dirty="0" smtClean="0">
              <a:latin typeface="Tahoma" panose="020B0604030504040204" pitchFamily="34" charset="0"/>
              <a:ea typeface="Tahoma" panose="020B0604030504040204" pitchFamily="34" charset="0"/>
              <a:cs typeface="Tahoma" panose="020B0604030504040204" pitchFamily="34" charset="0"/>
            </a:rPr>
            <a:t>Variables Socio</a:t>
          </a:r>
        </a:p>
        <a:p>
          <a:pPr lvl="0" algn="ctr" defTabSz="711200" rtl="0">
            <a:lnSpc>
              <a:spcPct val="100000"/>
            </a:lnSpc>
            <a:spcBef>
              <a:spcPct val="0"/>
            </a:spcBef>
            <a:spcAft>
              <a:spcPts val="0"/>
            </a:spcAft>
          </a:pPr>
          <a:r>
            <a:rPr lang="es-CO" sz="1600" kern="1200" dirty="0" smtClean="0">
              <a:latin typeface="Tahoma" panose="020B0604030504040204" pitchFamily="34" charset="0"/>
              <a:ea typeface="Tahoma" panose="020B0604030504040204" pitchFamily="34" charset="0"/>
              <a:cs typeface="Tahoma" panose="020B0604030504040204" pitchFamily="34" charset="0"/>
            </a:rPr>
            <a:t>culturales</a:t>
          </a:r>
          <a:endParaRPr lang="es-CO" sz="1600" b="0" kern="1200" dirty="0">
            <a:latin typeface="Tahoma" panose="020B0604030504040204" pitchFamily="34" charset="0"/>
            <a:ea typeface="Tahoma" panose="020B0604030504040204" pitchFamily="34" charset="0"/>
            <a:cs typeface="Tahoma" panose="020B0604030504040204" pitchFamily="34" charset="0"/>
          </a:endParaRPr>
        </a:p>
      </dsp:txBody>
      <dsp:txXfrm>
        <a:off x="1008759" y="1703379"/>
        <a:ext cx="1419729" cy="702997"/>
      </dsp:txXfrm>
    </dsp:sp>
    <dsp:sp modelId="{6BF3EEBD-3346-411F-B3C5-CA5A163C69EE}">
      <dsp:nvSpPr>
        <dsp:cNvPr id="0" name=""/>
        <dsp:cNvSpPr/>
      </dsp:nvSpPr>
      <dsp:spPr>
        <a:xfrm>
          <a:off x="1718624" y="478611"/>
          <a:ext cx="3152533" cy="3152533"/>
        </a:xfrm>
        <a:custGeom>
          <a:avLst/>
          <a:gdLst/>
          <a:ahLst/>
          <a:cxnLst/>
          <a:rect l="0" t="0" r="0" b="0"/>
          <a:pathLst>
            <a:path>
              <a:moveTo>
                <a:pt x="52067" y="1174480"/>
              </a:moveTo>
              <a:arcTo wR="1576266" hR="1576266" stAng="11686051" swAng="2786831"/>
            </a:path>
          </a:pathLst>
        </a:custGeom>
        <a:noFill/>
        <a:ln w="9525" cap="flat" cmpd="sng" algn="ctr">
          <a:solidFill>
            <a:schemeClr val="accent4">
              <a:hueOff val="9089286"/>
              <a:satOff val="-41477"/>
              <a:lumOff val="-862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7B4F8-8636-488E-AD1E-1A95425A6810}">
      <dsp:nvSpPr>
        <dsp:cNvPr id="0" name=""/>
        <dsp:cNvSpPr/>
      </dsp:nvSpPr>
      <dsp:spPr>
        <a:xfrm>
          <a:off x="3271" y="1751181"/>
          <a:ext cx="1430294" cy="898403"/>
        </a:xfrm>
        <a:prstGeom prst="roundRect">
          <a:avLst>
            <a:gd name="adj" fmla="val 10000"/>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Myriad Pro"/>
              <a:ea typeface="Tahoma" panose="020B0604030504040204" pitchFamily="34" charset="0"/>
              <a:cs typeface="Tahoma" panose="020B0604030504040204" pitchFamily="34" charset="0"/>
            </a:rPr>
            <a:t>¿Son ampliamente valoradas por mi cliente?</a:t>
          </a:r>
          <a:endParaRPr lang="es-ES" sz="1400" kern="1200" dirty="0">
            <a:latin typeface="Myriad Pro"/>
            <a:ea typeface="Tahoma" panose="020B0604030504040204" pitchFamily="34" charset="0"/>
            <a:cs typeface="Tahoma" panose="020B0604030504040204" pitchFamily="34" charset="0"/>
          </a:endParaRPr>
        </a:p>
      </dsp:txBody>
      <dsp:txXfrm>
        <a:off x="29584" y="1777494"/>
        <a:ext cx="1377668" cy="845777"/>
      </dsp:txXfrm>
    </dsp:sp>
    <dsp:sp modelId="{05B6D699-7102-4330-92BA-BB67C71B2C10}">
      <dsp:nvSpPr>
        <dsp:cNvPr id="0" name=""/>
        <dsp:cNvSpPr/>
      </dsp:nvSpPr>
      <dsp:spPr>
        <a:xfrm>
          <a:off x="1576595" y="2023026"/>
          <a:ext cx="303222" cy="354712"/>
        </a:xfrm>
        <a:prstGeom prst="rightArrow">
          <a:avLst>
            <a:gd name="adj1" fmla="val 60000"/>
            <a:gd name="adj2" fmla="val 50000"/>
          </a:avLst>
        </a:prstGeom>
        <a:solidFill>
          <a:srgbClr val="FF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1576595" y="2093968"/>
        <a:ext cx="212255" cy="212828"/>
      </dsp:txXfrm>
    </dsp:sp>
    <dsp:sp modelId="{12F10A6C-8D6F-4CF9-9C49-9F0F325A6CF7}">
      <dsp:nvSpPr>
        <dsp:cNvPr id="0" name=""/>
        <dsp:cNvSpPr/>
      </dsp:nvSpPr>
      <dsp:spPr>
        <a:xfrm>
          <a:off x="2005683" y="1751181"/>
          <a:ext cx="1430294" cy="8984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Myriad Pro"/>
              <a:ea typeface="Tahoma" panose="020B0604030504040204" pitchFamily="34" charset="0"/>
              <a:cs typeface="Tahoma" panose="020B0604030504040204" pitchFamily="34" charset="0"/>
            </a:rPr>
            <a:t>¿Somos los únicos que las tenemos?</a:t>
          </a:r>
          <a:endParaRPr lang="es-ES" sz="1400" kern="1200" dirty="0">
            <a:latin typeface="Myriad Pro"/>
            <a:ea typeface="Tahoma" panose="020B0604030504040204" pitchFamily="34" charset="0"/>
            <a:cs typeface="Tahoma" panose="020B0604030504040204" pitchFamily="34" charset="0"/>
          </a:endParaRPr>
        </a:p>
      </dsp:txBody>
      <dsp:txXfrm>
        <a:off x="2031996" y="1777494"/>
        <a:ext cx="1377668" cy="845777"/>
      </dsp:txXfrm>
    </dsp:sp>
    <dsp:sp modelId="{38C4777C-D976-48C6-AADB-C4275D10B263}">
      <dsp:nvSpPr>
        <dsp:cNvPr id="0" name=""/>
        <dsp:cNvSpPr/>
      </dsp:nvSpPr>
      <dsp:spPr>
        <a:xfrm>
          <a:off x="3579007" y="2023026"/>
          <a:ext cx="303222" cy="3547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3579007" y="2093968"/>
        <a:ext cx="212255" cy="212828"/>
      </dsp:txXfrm>
    </dsp:sp>
    <dsp:sp modelId="{3CD8C841-7C8E-41F8-AC73-12D256003081}">
      <dsp:nvSpPr>
        <dsp:cNvPr id="0" name=""/>
        <dsp:cNvSpPr/>
      </dsp:nvSpPr>
      <dsp:spPr>
        <a:xfrm>
          <a:off x="4008095" y="1751181"/>
          <a:ext cx="1430294" cy="8984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Myriad Pro"/>
              <a:ea typeface="Tahoma" panose="020B0604030504040204" pitchFamily="34" charset="0"/>
              <a:cs typeface="Tahoma" panose="020B0604030504040204" pitchFamily="34" charset="0"/>
            </a:rPr>
            <a:t>¿Son inimitables?</a:t>
          </a:r>
        </a:p>
      </dsp:txBody>
      <dsp:txXfrm>
        <a:off x="4034408" y="1777494"/>
        <a:ext cx="1377668" cy="845777"/>
      </dsp:txXfrm>
    </dsp:sp>
    <dsp:sp modelId="{C854D81A-FE7A-45FE-8498-0A4258F05A07}">
      <dsp:nvSpPr>
        <dsp:cNvPr id="0" name=""/>
        <dsp:cNvSpPr/>
      </dsp:nvSpPr>
      <dsp:spPr>
        <a:xfrm>
          <a:off x="5581419" y="2023026"/>
          <a:ext cx="303222" cy="35471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5581419" y="2093968"/>
        <a:ext cx="212255" cy="212828"/>
      </dsp:txXfrm>
    </dsp:sp>
    <dsp:sp modelId="{3B198FD2-FFEB-4133-AFCE-2732166E2E64}">
      <dsp:nvSpPr>
        <dsp:cNvPr id="0" name=""/>
        <dsp:cNvSpPr/>
      </dsp:nvSpPr>
      <dsp:spPr>
        <a:xfrm>
          <a:off x="6010507" y="1751181"/>
          <a:ext cx="1430294" cy="898403"/>
        </a:xfrm>
        <a:prstGeom prst="roundRect">
          <a:avLst>
            <a:gd name="adj" fmla="val 10000"/>
          </a:avLst>
        </a:prstGeom>
        <a:solidFill>
          <a:srgbClr val="25A2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Myriad Pro"/>
              <a:ea typeface="Tahoma" panose="020B0604030504040204" pitchFamily="34" charset="0"/>
              <a:cs typeface="Tahoma" panose="020B0604030504040204" pitchFamily="34" charset="0"/>
            </a:rPr>
            <a:t>¿Mi empresa puede explotar la capacidad?</a:t>
          </a:r>
          <a:endParaRPr lang="es-ES" sz="1400" kern="1200" dirty="0">
            <a:latin typeface="Myriad Pro"/>
            <a:ea typeface="Tahoma" panose="020B0604030504040204" pitchFamily="34" charset="0"/>
            <a:cs typeface="Tahoma" panose="020B0604030504040204" pitchFamily="34" charset="0"/>
          </a:endParaRPr>
        </a:p>
      </dsp:txBody>
      <dsp:txXfrm>
        <a:off x="6036820" y="1777494"/>
        <a:ext cx="1377668" cy="84577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28F11-7355-4558-8425-C55D450179E0}" type="datetimeFigureOut">
              <a:rPr lang="es-ES" smtClean="0"/>
              <a:t>05/08/2016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5E1A4-447A-45AB-82E6-BC96C5B4496E}" type="slidenum">
              <a:rPr lang="es-ES" smtClean="0"/>
              <a:t>‹Nº›</a:t>
            </a:fld>
            <a:endParaRPr lang="es-ES"/>
          </a:p>
        </p:txBody>
      </p:sp>
    </p:spTree>
    <p:extLst>
      <p:ext uri="{BB962C8B-B14F-4D97-AF65-F5344CB8AC3E}">
        <p14:creationId xmlns:p14="http://schemas.microsoft.com/office/powerpoint/2010/main" val="260076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865E1A4-447A-45AB-82E6-BC96C5B4496E}" type="slidenum">
              <a:rPr lang="es-ES" smtClean="0"/>
              <a:t>1</a:t>
            </a:fld>
            <a:endParaRPr lang="es-ES"/>
          </a:p>
        </p:txBody>
      </p:sp>
    </p:spTree>
    <p:extLst>
      <p:ext uri="{BB962C8B-B14F-4D97-AF65-F5344CB8AC3E}">
        <p14:creationId xmlns:p14="http://schemas.microsoft.com/office/powerpoint/2010/main" val="3731883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7FAF317-6759-4EDC-9900-312923D5CA00}" type="slidenum">
              <a:rPr lang="es-CO" smtClean="0"/>
              <a:pPr/>
              <a:t>25</a:t>
            </a:fld>
            <a:endParaRPr lang="es-CO"/>
          </a:p>
        </p:txBody>
      </p:sp>
    </p:spTree>
    <p:extLst>
      <p:ext uri="{BB962C8B-B14F-4D97-AF65-F5344CB8AC3E}">
        <p14:creationId xmlns:p14="http://schemas.microsoft.com/office/powerpoint/2010/main" val="236519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E122E6-2C71-401C-A39C-37E96EB258A1}" type="slidenum">
              <a:rPr lang="es-CO" smtClean="0"/>
              <a:t>4</a:t>
            </a:fld>
            <a:endParaRPr lang="es-CO"/>
          </a:p>
        </p:txBody>
      </p:sp>
    </p:spTree>
    <p:extLst>
      <p:ext uri="{BB962C8B-B14F-4D97-AF65-F5344CB8AC3E}">
        <p14:creationId xmlns:p14="http://schemas.microsoft.com/office/powerpoint/2010/main" val="411694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0" y="4400550"/>
            <a:ext cx="5486400" cy="3600450"/>
          </a:xfrm>
          <a:prstGeom prst="rect">
            <a:avLst/>
          </a:prstGeom>
        </p:spPr>
        <p:txBody>
          <a:bodyPr/>
          <a:lstStyle/>
          <a:p>
            <a:endParaRPr lang="es-ES" dirty="0"/>
          </a:p>
        </p:txBody>
      </p:sp>
    </p:spTree>
    <p:extLst>
      <p:ext uri="{BB962C8B-B14F-4D97-AF65-F5344CB8AC3E}">
        <p14:creationId xmlns:p14="http://schemas.microsoft.com/office/powerpoint/2010/main" val="10609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865E1A4-447A-45AB-82E6-BC96C5B4496E}" type="slidenum">
              <a:rPr lang="es-ES" smtClean="0"/>
              <a:t>8</a:t>
            </a:fld>
            <a:endParaRPr lang="es-ES"/>
          </a:p>
        </p:txBody>
      </p:sp>
    </p:spTree>
    <p:extLst>
      <p:ext uri="{BB962C8B-B14F-4D97-AF65-F5344CB8AC3E}">
        <p14:creationId xmlns:p14="http://schemas.microsoft.com/office/powerpoint/2010/main" val="134958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865E1A4-447A-45AB-82E6-BC96C5B4496E}" type="slidenum">
              <a:rPr lang="es-ES" smtClean="0"/>
              <a:t>12</a:t>
            </a:fld>
            <a:endParaRPr lang="es-ES"/>
          </a:p>
        </p:txBody>
      </p:sp>
    </p:spTree>
    <p:extLst>
      <p:ext uri="{BB962C8B-B14F-4D97-AF65-F5344CB8AC3E}">
        <p14:creationId xmlns:p14="http://schemas.microsoft.com/office/powerpoint/2010/main" val="368817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175C069-E487-45BF-B3BF-9C42E7359C91}" type="slidenum">
              <a:rPr lang="es-CO" smtClean="0"/>
              <a:t>16</a:t>
            </a:fld>
            <a:endParaRPr lang="es-CO"/>
          </a:p>
        </p:txBody>
      </p:sp>
    </p:spTree>
    <p:extLst>
      <p:ext uri="{BB962C8B-B14F-4D97-AF65-F5344CB8AC3E}">
        <p14:creationId xmlns:p14="http://schemas.microsoft.com/office/powerpoint/2010/main" val="81026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DAB10F6-8ED9-4413-BF5E-3EAE9CAA832D}" type="slidenum">
              <a:rPr lang="es-CO" smtClean="0"/>
              <a:pPr/>
              <a:t>18</a:t>
            </a:fld>
            <a:endParaRPr lang="es-CO"/>
          </a:p>
        </p:txBody>
      </p:sp>
    </p:spTree>
    <p:extLst>
      <p:ext uri="{BB962C8B-B14F-4D97-AF65-F5344CB8AC3E}">
        <p14:creationId xmlns:p14="http://schemas.microsoft.com/office/powerpoint/2010/main" val="339627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175C069-E487-45BF-B3BF-9C42E7359C91}" type="slidenum">
              <a:rPr lang="es-CO" smtClean="0"/>
              <a:t>19</a:t>
            </a:fld>
            <a:endParaRPr lang="es-CO"/>
          </a:p>
        </p:txBody>
      </p:sp>
    </p:spTree>
    <p:extLst>
      <p:ext uri="{BB962C8B-B14F-4D97-AF65-F5344CB8AC3E}">
        <p14:creationId xmlns:p14="http://schemas.microsoft.com/office/powerpoint/2010/main" val="365110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865E1A4-447A-45AB-82E6-BC96C5B4496E}" type="slidenum">
              <a:rPr lang="es-ES" smtClean="0"/>
              <a:t>24</a:t>
            </a:fld>
            <a:endParaRPr lang="es-ES"/>
          </a:p>
        </p:txBody>
      </p:sp>
    </p:spTree>
    <p:extLst>
      <p:ext uri="{BB962C8B-B14F-4D97-AF65-F5344CB8AC3E}">
        <p14:creationId xmlns:p14="http://schemas.microsoft.com/office/powerpoint/2010/main" val="1234425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7" name="TextBox 6"/>
          <p:cNvSpPr txBox="1"/>
          <p:nvPr userDrawn="1"/>
        </p:nvSpPr>
        <p:spPr>
          <a:xfrm>
            <a:off x="5779275" y="3596302"/>
            <a:ext cx="184666" cy="369332"/>
          </a:xfrm>
          <a:prstGeom prst="rect">
            <a:avLst/>
          </a:prstGeom>
          <a:noFill/>
        </p:spPr>
        <p:txBody>
          <a:bodyPr wrap="none" rtlCol="0">
            <a:spAutoFit/>
          </a:bodyPr>
          <a:lstStyle/>
          <a:p>
            <a:endParaRPr lang="en-US" dirty="0"/>
          </a:p>
        </p:txBody>
      </p:sp>
      <p:cxnSp>
        <p:nvCxnSpPr>
          <p:cNvPr id="9" name="Straight Connector 8"/>
          <p:cNvCxnSpPr/>
          <p:nvPr userDrawn="1"/>
        </p:nvCxnSpPr>
        <p:spPr>
          <a:xfrm>
            <a:off x="5093833" y="3926251"/>
            <a:ext cx="263978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hasCustomPrompt="1"/>
          </p:nvPr>
        </p:nvSpPr>
        <p:spPr>
          <a:xfrm>
            <a:off x="5021971" y="1681035"/>
            <a:ext cx="3677530" cy="2176239"/>
          </a:xfrm>
          <a:prstGeom prst="rect">
            <a:avLst/>
          </a:prstGeom>
        </p:spPr>
        <p:txBody>
          <a:bodyPr vert="horz" anchor="b"/>
          <a:lstStyle>
            <a:lvl1pPr algn="l">
              <a:defRPr lang="es-ES_tradnl" sz="2800" b="1" i="0" baseline="0" smtClean="0">
                <a:solidFill>
                  <a:schemeClr val="tx1">
                    <a:lumMod val="65000"/>
                    <a:lumOff val="35000"/>
                  </a:schemeClr>
                </a:solidFill>
                <a:cs typeface="Calibri"/>
              </a:defRPr>
            </a:lvl1pPr>
          </a:lstStyle>
          <a:p>
            <a:r>
              <a:rPr lang="es-ES_tradnl" b="1" i="0" dirty="0" smtClean="0">
                <a:latin typeface="+mj-lt"/>
                <a:cs typeface="Calibri"/>
              </a:rPr>
              <a:t>T</a:t>
            </a:r>
            <a:r>
              <a:rPr lang="en-US" b="1" i="0" dirty="0" smtClean="0">
                <a:latin typeface="+mj-lt"/>
                <a:cs typeface="Calibri"/>
              </a:rPr>
              <a:t>I</a:t>
            </a:r>
            <a:r>
              <a:rPr lang="es-ES_tradnl" b="1" i="0" dirty="0" smtClean="0">
                <a:latin typeface="+mj-lt"/>
                <a:cs typeface="Calibri"/>
              </a:rPr>
              <a:t>TULO</a:t>
            </a:r>
            <a:br>
              <a:rPr lang="es-ES_tradnl" b="1" i="0" dirty="0" smtClean="0">
                <a:latin typeface="+mj-lt"/>
                <a:cs typeface="Calibri"/>
              </a:rPr>
            </a:br>
            <a:r>
              <a:rPr lang="es-ES_tradnl" b="1" i="0" dirty="0" smtClean="0">
                <a:latin typeface="+mj-lt"/>
                <a:cs typeface="Calibri"/>
              </a:rPr>
              <a:t>(CALIBRI BOLD MAYÚSCULAS </a:t>
            </a:r>
            <a:br>
              <a:rPr lang="es-ES_tradnl" b="1" i="0" dirty="0" smtClean="0">
                <a:latin typeface="+mj-lt"/>
                <a:cs typeface="Calibri"/>
              </a:rPr>
            </a:br>
            <a:r>
              <a:rPr lang="es-ES_tradnl" b="1" i="0" dirty="0" smtClean="0">
                <a:latin typeface="+mj-lt"/>
                <a:cs typeface="Calibri"/>
              </a:rPr>
              <a:t>28 PTS)</a:t>
            </a:r>
            <a:endParaRPr lang="en-US" b="0" i="0" dirty="0" smtClean="0">
              <a:solidFill>
                <a:schemeClr val="tx1">
                  <a:lumMod val="50000"/>
                  <a:lumOff val="50000"/>
                </a:schemeClr>
              </a:solidFill>
              <a:latin typeface="+mj-lt"/>
              <a:cs typeface="Calibri"/>
            </a:endParaRPr>
          </a:p>
        </p:txBody>
      </p:sp>
      <p:sp>
        <p:nvSpPr>
          <p:cNvPr id="11" name="Text Placeholder 12"/>
          <p:cNvSpPr>
            <a:spLocks noGrp="1"/>
          </p:cNvSpPr>
          <p:nvPr>
            <p:ph type="body" sz="quarter" idx="14" hasCustomPrompt="1"/>
          </p:nvPr>
        </p:nvSpPr>
        <p:spPr>
          <a:xfrm>
            <a:off x="5021971" y="3975385"/>
            <a:ext cx="3559600" cy="121129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lang="es-ES_tradnl" sz="2400" b="0" smtClean="0">
                <a:solidFill>
                  <a:schemeClr val="tx1">
                    <a:lumMod val="50000"/>
                    <a:lumOff val="50000"/>
                  </a:schemeClr>
                </a:solidFill>
              </a:defRPr>
            </a:lvl1pPr>
            <a:lvl2pPr marL="457200" indent="0">
              <a:buNone/>
              <a:defRPr/>
            </a:lvl2pPr>
          </a:lstStyle>
          <a:p>
            <a:r>
              <a:rPr lang="es-ES_tradnl" b="0" dirty="0" smtClean="0">
                <a:solidFill>
                  <a:schemeClr val="tx1">
                    <a:lumMod val="50000"/>
                    <a:lumOff val="50000"/>
                  </a:schemeClr>
                </a:solidFill>
                <a:latin typeface="+mj-lt"/>
              </a:rPr>
              <a:t>Subtítulo</a:t>
            </a:r>
            <a:br>
              <a:rPr lang="es-ES_tradnl" b="0" dirty="0" smtClean="0">
                <a:solidFill>
                  <a:schemeClr val="tx1">
                    <a:lumMod val="50000"/>
                    <a:lumOff val="50000"/>
                  </a:schemeClr>
                </a:solidFill>
                <a:latin typeface="+mj-lt"/>
              </a:rPr>
            </a:br>
            <a:r>
              <a:rPr lang="es-ES_tradnl" b="0" dirty="0" smtClean="0">
                <a:solidFill>
                  <a:schemeClr val="tx1">
                    <a:lumMod val="50000"/>
                    <a:lumOff val="50000"/>
                  </a:schemeClr>
                </a:solidFill>
                <a:latin typeface="+mj-lt"/>
              </a:rPr>
              <a:t>(CALIBRI REGULAR Minúsculas 24 PTS )</a:t>
            </a:r>
            <a:endParaRPr lang="en-US" b="0" dirty="0" smtClean="0">
              <a:solidFill>
                <a:schemeClr val="tx1">
                  <a:lumMod val="50000"/>
                  <a:lumOff val="50000"/>
                </a:schemeClr>
              </a:solidFill>
              <a:latin typeface="+mj-lt"/>
            </a:endParaRPr>
          </a:p>
          <a:p>
            <a:r>
              <a:rPr lang="es-ES_tradnl" b="0" dirty="0" smtClean="0">
                <a:solidFill>
                  <a:schemeClr val="tx1">
                    <a:lumMod val="50000"/>
                    <a:lumOff val="50000"/>
                  </a:schemeClr>
                </a:solidFill>
                <a:latin typeface="+mj-lt"/>
              </a:rPr>
              <a:t/>
            </a:r>
            <a:br>
              <a:rPr lang="es-ES_tradnl" b="0" dirty="0" smtClean="0">
                <a:solidFill>
                  <a:schemeClr val="tx1">
                    <a:lumMod val="50000"/>
                    <a:lumOff val="50000"/>
                  </a:schemeClr>
                </a:solidFill>
                <a:latin typeface="+mj-lt"/>
              </a:rPr>
            </a:br>
            <a:endParaRPr lang="en-US" b="0" dirty="0" smtClean="0">
              <a:solidFill>
                <a:schemeClr val="tx1">
                  <a:lumMod val="50000"/>
                  <a:lumOff val="50000"/>
                </a:schemeClr>
              </a:solidFill>
              <a:latin typeface="+mj-lt"/>
            </a:endParaRPr>
          </a:p>
        </p:txBody>
      </p:sp>
      <p:sp>
        <p:nvSpPr>
          <p:cNvPr id="12" name="Text Placeholder 16"/>
          <p:cNvSpPr>
            <a:spLocks noGrp="1"/>
          </p:cNvSpPr>
          <p:nvPr>
            <p:ph type="body" sz="quarter" idx="17" hasCustomPrompt="1"/>
          </p:nvPr>
        </p:nvSpPr>
        <p:spPr>
          <a:xfrm>
            <a:off x="5021971" y="6333889"/>
            <a:ext cx="3487738" cy="290286"/>
          </a:xfrm>
          <a:prstGeom prst="rect">
            <a:avLst/>
          </a:prstGeom>
        </p:spPr>
        <p:txBody>
          <a:bodyPr vert="horz"/>
          <a:lstStyle>
            <a:lvl1pPr marL="0" indent="0" algn="l">
              <a:buNone/>
              <a:defRPr sz="1000" baseline="0">
                <a:solidFill>
                  <a:schemeClr val="tx1">
                    <a:lumMod val="50000"/>
                    <a:lumOff val="50000"/>
                  </a:schemeClr>
                </a:solidFill>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err="1" smtClean="0"/>
              <a:t>Fecha</a:t>
            </a:r>
            <a:r>
              <a:rPr lang="en-US" dirty="0" smtClean="0"/>
              <a:t> MES (TEXTO) AÑO ( NÚMERO) (CALIBRI REGULAR 10 PTS MINÚSCULA)</a:t>
            </a:r>
          </a:p>
        </p:txBody>
      </p:sp>
      <p:sp>
        <p:nvSpPr>
          <p:cNvPr id="13" name="Text Placeholder 16"/>
          <p:cNvSpPr>
            <a:spLocks noGrp="1"/>
          </p:cNvSpPr>
          <p:nvPr>
            <p:ph type="body" sz="quarter" idx="18" hasCustomPrompt="1"/>
          </p:nvPr>
        </p:nvSpPr>
        <p:spPr>
          <a:xfrm>
            <a:off x="5021971" y="5386170"/>
            <a:ext cx="3868490" cy="290286"/>
          </a:xfrm>
          <a:prstGeom prst="rect">
            <a:avLst/>
          </a:prstGeom>
        </p:spPr>
        <p:txBody>
          <a:bodyPr vert="horz"/>
          <a:lstStyle>
            <a:lvl1pPr marL="0" indent="0" algn="l">
              <a:buNone/>
              <a:defRPr sz="1400" b="1" i="0" baseline="0">
                <a:solidFill>
                  <a:schemeClr val="tx1">
                    <a:lumMod val="65000"/>
                    <a:lumOff val="35000"/>
                  </a:schemeClr>
                </a:solidFill>
                <a:latin typeface="Calibri"/>
                <a:cs typeface="Calibri"/>
              </a:defRPr>
            </a:lvl1pPr>
            <a:lvl2pPr marL="457200" marR="0" indent="0" algn="l" defTabSz="457200" rtl="0" eaLnBrk="1" fontAlgn="auto" latinLnBrk="0" hangingPunct="1">
              <a:lnSpc>
                <a:spcPct val="100000"/>
              </a:lnSpc>
              <a:spcBef>
                <a:spcPct val="20000"/>
              </a:spcBef>
              <a:spcAft>
                <a:spcPts val="0"/>
              </a:spcAft>
              <a:buClrTx/>
              <a:buSzTx/>
              <a:buFont typeface="Arial"/>
              <a:buNone/>
              <a:tabLst/>
              <a:defRPr/>
            </a:lvl2pPr>
            <a:lvl3pPr marL="914400" indent="0">
              <a:buNone/>
              <a:defRPr/>
            </a:lvl3pPr>
            <a:lvl4pPr marL="1371600" indent="0">
              <a:buNone/>
              <a:defRPr/>
            </a:lvl4pPr>
            <a:lvl5pPr marL="1828800" indent="0">
              <a:buNone/>
              <a:defRPr/>
            </a:lvl5pPr>
          </a:lstStyle>
          <a:p>
            <a:pPr lvl="0"/>
            <a:r>
              <a:rPr lang="en-US" dirty="0" smtClean="0"/>
              <a:t>CLIENTE (CALIBRI BOLD MAYÚSCULAS 14 PTS</a:t>
            </a:r>
          </a:p>
        </p:txBody>
      </p:sp>
      <p:pic>
        <p:nvPicPr>
          <p:cNvPr id="14" name="Picture 2" descr="C:\Users\JCA0000\Desktop\Nueva carpeta (4)\1234.wpg"/>
          <p:cNvPicPr>
            <a:picLocks noChangeAspect="1" noChangeArrowheads="1"/>
          </p:cNvPicPr>
          <p:nvPr userDrawn="1"/>
        </p:nvPicPr>
        <p:blipFill>
          <a:blip r:embed="rId2"/>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26529316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a de contenid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4846" y="1393160"/>
            <a:ext cx="8023225" cy="4896693"/>
          </a:xfrm>
          <a:prstGeom prst="rect">
            <a:avLst/>
          </a:prstGeom>
          <a:ln>
            <a:noFill/>
          </a:ln>
        </p:spPr>
        <p:txBody>
          <a:bodyPr/>
          <a:lstStyle>
            <a:lvl1pPr>
              <a:buFont typeface="+mj-lt"/>
              <a:buAutoNum type="arabicPeriod"/>
              <a:defRPr sz="1800" b="0" i="0" baseline="0">
                <a:solidFill>
                  <a:schemeClr val="tx1">
                    <a:lumMod val="65000"/>
                    <a:lumOff val="35000"/>
                  </a:schemeClr>
                </a:solidFill>
                <a:latin typeface="Calibri"/>
                <a:cs typeface="Calibri"/>
              </a:defRPr>
            </a:lvl1pPr>
            <a:lvl2pPr marL="800100" indent="-342900">
              <a:buFont typeface="Arial"/>
              <a:buChar char="•"/>
              <a:defRPr sz="1800" b="0" i="0" baseline="0">
                <a:solidFill>
                  <a:schemeClr val="tx1">
                    <a:lumMod val="50000"/>
                    <a:lumOff val="50000"/>
                  </a:schemeClr>
                </a:solidFill>
                <a:latin typeface="Calibri"/>
                <a:cs typeface="Calibri"/>
              </a:defRPr>
            </a:lvl2pPr>
            <a:lvl3pPr marL="1200150" indent="-285750">
              <a:buFont typeface="Arial"/>
              <a:buChar char="•"/>
              <a:defRPr sz="1600" b="0" i="0" baseline="0">
                <a:solidFill>
                  <a:schemeClr val="tx1">
                    <a:lumMod val="50000"/>
                    <a:lumOff val="50000"/>
                  </a:schemeClr>
                </a:solidFill>
                <a:latin typeface="Calibri"/>
                <a:cs typeface="Calibri"/>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_tradnl" dirty="0" smtClean="0"/>
              <a:t>PRIMER NIVEL (CALIBRI BOLD MAYÚSCULAS 18 PTS)</a:t>
            </a:r>
          </a:p>
          <a:p>
            <a:pPr lvl="1"/>
            <a:r>
              <a:rPr lang="es-ES_tradnl" dirty="0" smtClean="0"/>
              <a:t>Segundo nivel (</a:t>
            </a:r>
            <a:r>
              <a:rPr lang="es-ES_tradnl" dirty="0" err="1" smtClean="0"/>
              <a:t>calibri</a:t>
            </a:r>
            <a:r>
              <a:rPr lang="es-ES_tradnl" dirty="0" smtClean="0"/>
              <a:t> regular minúsculas  18pts)</a:t>
            </a:r>
          </a:p>
          <a:p>
            <a:pPr lvl="2"/>
            <a:r>
              <a:rPr lang="es-ES_tradnl" dirty="0" smtClean="0"/>
              <a:t>Tercer nivel (</a:t>
            </a:r>
            <a:r>
              <a:rPr lang="es-ES_tradnl" dirty="0" err="1" smtClean="0"/>
              <a:t>calibri</a:t>
            </a:r>
            <a:r>
              <a:rPr lang="es-ES_tradnl" dirty="0" smtClean="0"/>
              <a:t> regular minúsculas 16pts)</a:t>
            </a:r>
          </a:p>
        </p:txBody>
      </p:sp>
      <p:sp>
        <p:nvSpPr>
          <p:cNvPr id="4" name="Text Placeholder 4"/>
          <p:cNvSpPr>
            <a:spLocks noGrp="1"/>
          </p:cNvSpPr>
          <p:nvPr>
            <p:ph type="body" sz="quarter" idx="11" hasCustomPrompt="1"/>
          </p:nvPr>
        </p:nvSpPr>
        <p:spPr>
          <a:xfrm>
            <a:off x="494846"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r>
              <a:rPr lang="es-ES_tradnl" dirty="0" smtClean="0"/>
              <a:t>CONTENIDO (CALIBRI BOLD MAYUSCULAS 20 PTS) </a:t>
            </a:r>
            <a:endParaRPr lang="en-US" dirty="0"/>
          </a:p>
        </p:txBody>
      </p:sp>
      <p:cxnSp>
        <p:nvCxnSpPr>
          <p:cNvPr id="5" name="Straight Connector 4"/>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3" descr="C:\Users\JCA0000\Desktop\Nueva carpeta (4)\b.wpg"/>
          <p:cNvPicPr>
            <a:picLocks noChangeAspect="1" noChangeArrowheads="1"/>
          </p:cNvPicPr>
          <p:nvPr userDrawn="1"/>
        </p:nvPicPr>
        <p:blipFill>
          <a:blip r:embed="rId2"/>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2455213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dor sección">
    <p:spTree>
      <p:nvGrpSpPr>
        <p:cNvPr id="1" name=""/>
        <p:cNvGrpSpPr/>
        <p:nvPr/>
      </p:nvGrpSpPr>
      <p:grpSpPr>
        <a:xfrm>
          <a:off x="0" y="0"/>
          <a:ext cx="0" cy="0"/>
          <a:chOff x="0" y="0"/>
          <a:chExt cx="0" cy="0"/>
        </a:xfrm>
      </p:grpSpPr>
      <p:cxnSp>
        <p:nvCxnSpPr>
          <p:cNvPr id="9" name="Straight Connector 8"/>
          <p:cNvCxnSpPr/>
          <p:nvPr userDrawn="1"/>
        </p:nvCxnSpPr>
        <p:spPr>
          <a:xfrm>
            <a:off x="5161643" y="3538349"/>
            <a:ext cx="2639786"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9"/>
          <p:cNvSpPr txBox="1">
            <a:spLocks/>
          </p:cNvSpPr>
          <p:nvPr userDrawn="1"/>
        </p:nvSpPr>
        <p:spPr>
          <a:xfrm>
            <a:off x="5050985" y="3549914"/>
            <a:ext cx="3479800" cy="1143000"/>
          </a:xfrm>
          <a:prstGeom prst="rect">
            <a:avLst/>
          </a:prstGeom>
        </p:spPr>
        <p:txBody>
          <a:bodyPr vert="horz"/>
          <a:lstStyle>
            <a:lvl1pPr algn="l" defTabSz="457200" rtl="0" eaLnBrk="1" latinLnBrk="0" hangingPunct="1">
              <a:spcBef>
                <a:spcPct val="0"/>
              </a:spcBef>
              <a:buNone/>
              <a:defRPr sz="2400" b="1" kern="1200">
                <a:solidFill>
                  <a:srgbClr val="FFFFFF"/>
                </a:solidFill>
                <a:latin typeface="+mj-lt"/>
                <a:ea typeface="+mj-ea"/>
                <a:cs typeface="+mj-cs"/>
              </a:defRPr>
            </a:lvl1pPr>
          </a:lstStyle>
          <a:p>
            <a:endParaRPr lang="es-ES_tradnl" dirty="0" smtClean="0"/>
          </a:p>
        </p:txBody>
      </p:sp>
      <p:sp>
        <p:nvSpPr>
          <p:cNvPr id="11" name="Text Placeholder 3"/>
          <p:cNvSpPr>
            <a:spLocks noGrp="1"/>
          </p:cNvSpPr>
          <p:nvPr>
            <p:ph type="body" sz="quarter" idx="10" hasCustomPrompt="1"/>
          </p:nvPr>
        </p:nvSpPr>
        <p:spPr>
          <a:xfrm>
            <a:off x="5078198" y="1563688"/>
            <a:ext cx="3465512" cy="1951037"/>
          </a:xfrm>
          <a:prstGeom prst="rect">
            <a:avLst/>
          </a:prstGeom>
        </p:spPr>
        <p:txBody>
          <a:bodyPr vert="horz" anchor="b"/>
          <a:lstStyle>
            <a:lvl1pPr marL="0" indent="0">
              <a:buNone/>
              <a:defRPr lang="es-ES_tradnl" sz="2800" b="1" smtClean="0">
                <a:solidFill>
                  <a:schemeClr val="tx1">
                    <a:lumMod val="65000"/>
                    <a:lumOff val="35000"/>
                  </a:schemeClr>
                </a:solidFill>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s-ES_tradnl" dirty="0" smtClean="0">
                <a:latin typeface="+mj-lt"/>
                <a:cs typeface="Calibri"/>
              </a:rPr>
              <a:t>T</a:t>
            </a:r>
            <a:r>
              <a:rPr lang="en-US" dirty="0" smtClean="0">
                <a:latin typeface="+mj-lt"/>
                <a:cs typeface="Calibri"/>
              </a:rPr>
              <a:t>I</a:t>
            </a:r>
            <a:r>
              <a:rPr lang="es-ES_tradnl" dirty="0" smtClean="0">
                <a:latin typeface="+mj-lt"/>
                <a:cs typeface="Calibri"/>
              </a:rPr>
              <a:t>TULO SECCIÓN</a:t>
            </a:r>
            <a:br>
              <a:rPr lang="es-ES_tradnl" dirty="0" smtClean="0">
                <a:latin typeface="+mj-lt"/>
                <a:cs typeface="Calibri"/>
              </a:rPr>
            </a:br>
            <a:r>
              <a:rPr lang="es-ES_tradnl" dirty="0" smtClean="0">
                <a:latin typeface="+mj-lt"/>
                <a:cs typeface="Calibri"/>
              </a:rPr>
              <a:t>(CALIBRI BOLD MAYUSCULAS 28 PTS)</a:t>
            </a:r>
            <a:endParaRPr lang="en-US" dirty="0"/>
          </a:p>
        </p:txBody>
      </p:sp>
      <p:sp>
        <p:nvSpPr>
          <p:cNvPr id="12" name="Text Placeholder 5"/>
          <p:cNvSpPr>
            <a:spLocks noGrp="1"/>
          </p:cNvSpPr>
          <p:nvPr>
            <p:ph type="body" sz="quarter" idx="11" hasCustomPrompt="1"/>
          </p:nvPr>
        </p:nvSpPr>
        <p:spPr>
          <a:xfrm>
            <a:off x="5078198" y="3565718"/>
            <a:ext cx="3465512" cy="2012950"/>
          </a:xfrm>
          <a:prstGeom prst="rect">
            <a:avLst/>
          </a:prstGeom>
        </p:spPr>
        <p:txBody>
          <a:bodyPr vert="horz"/>
          <a:lstStyle>
            <a:lvl1pPr marL="0" indent="0">
              <a:buFont typeface="Arial"/>
              <a:buNone/>
              <a:defRPr lang="es-ES_tradnl" sz="2400" smtClean="0">
                <a:solidFill>
                  <a:schemeClr val="tx1">
                    <a:lumMod val="50000"/>
                    <a:lumOff val="50000"/>
                  </a:schemeClr>
                </a:solidFill>
                <a:cs typeface="Calibri"/>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s-ES_tradnl" dirty="0" smtClean="0">
                <a:latin typeface="+mj-lt"/>
                <a:cs typeface="Calibri"/>
              </a:rPr>
              <a:t>Subtítulo opcional</a:t>
            </a:r>
            <a:br>
              <a:rPr lang="es-ES_tradnl" dirty="0" smtClean="0">
                <a:latin typeface="+mj-lt"/>
                <a:cs typeface="Calibri"/>
              </a:rPr>
            </a:br>
            <a:r>
              <a:rPr lang="es-ES_tradnl" dirty="0" smtClean="0">
                <a:latin typeface="+mj-lt"/>
                <a:cs typeface="Calibri"/>
              </a:rPr>
              <a:t>(CALIBRI REGULAR MAYÚSCULAS 24 PTS)</a:t>
            </a:r>
            <a:br>
              <a:rPr lang="es-ES_tradnl" dirty="0" smtClean="0">
                <a:latin typeface="+mj-lt"/>
                <a:cs typeface="Calibri"/>
              </a:rPr>
            </a:br>
            <a:endParaRPr lang="en-US" dirty="0"/>
          </a:p>
        </p:txBody>
      </p:sp>
      <p:pic>
        <p:nvPicPr>
          <p:cNvPr id="7" name="Picture 3" descr="C:\Users\JCA0000\Desktop\Nueva carpeta (4)\b.wpg"/>
          <p:cNvPicPr>
            <a:picLocks noChangeAspect="1" noChangeArrowheads="1"/>
          </p:cNvPicPr>
          <p:nvPr userDrawn="1"/>
        </p:nvPicPr>
        <p:blipFill>
          <a:blip r:embed="rId2"/>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3517838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destacado">
    <p:spTree>
      <p:nvGrpSpPr>
        <p:cNvPr id="1" name=""/>
        <p:cNvGrpSpPr/>
        <p:nvPr/>
      </p:nvGrpSpPr>
      <p:grpSpPr>
        <a:xfrm>
          <a:off x="0" y="0"/>
          <a:ext cx="0" cy="0"/>
          <a:chOff x="0" y="0"/>
          <a:chExt cx="0" cy="0"/>
        </a:xfrm>
      </p:grpSpPr>
      <p:sp>
        <p:nvSpPr>
          <p:cNvPr id="3" name="Snip Single Corner Rectangle 2"/>
          <p:cNvSpPr/>
          <p:nvPr userDrawn="1"/>
        </p:nvSpPr>
        <p:spPr>
          <a:xfrm flipH="1">
            <a:off x="0" y="-7794"/>
            <a:ext cx="9144000" cy="6858000"/>
          </a:xfrm>
          <a:prstGeom prst="snip1Rect">
            <a:avLst>
              <a:gd name="adj" fmla="val 0"/>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65000"/>
                    <a:lumOff val="35000"/>
                  </a:schemeClr>
                </a:solidFill>
              </a:rPr>
              <a:t> </a:t>
            </a:r>
            <a:endParaRPr lang="en-US" dirty="0">
              <a:solidFill>
                <a:schemeClr val="tx1">
                  <a:lumMod val="65000"/>
                  <a:lumOff val="35000"/>
                </a:schemeClr>
              </a:solidFill>
            </a:endParaRPr>
          </a:p>
        </p:txBody>
      </p:sp>
      <p:sp>
        <p:nvSpPr>
          <p:cNvPr id="4" name="Title 7"/>
          <p:cNvSpPr>
            <a:spLocks noGrp="1"/>
          </p:cNvSpPr>
          <p:nvPr>
            <p:ph type="title" hasCustomPrompt="1"/>
          </p:nvPr>
        </p:nvSpPr>
        <p:spPr>
          <a:xfrm>
            <a:off x="457200" y="2524351"/>
            <a:ext cx="8229600" cy="2274434"/>
          </a:xfrm>
          <a:prstGeom prst="rect">
            <a:avLst/>
          </a:prstGeom>
        </p:spPr>
        <p:txBody>
          <a:bodyPr vert="horz" anchor="ctr"/>
          <a:lstStyle>
            <a:lvl1pPr>
              <a:defRPr b="1" i="0">
                <a:solidFill>
                  <a:schemeClr val="bg1"/>
                </a:solidFill>
                <a:latin typeface="Calibri"/>
                <a:cs typeface="Calibri"/>
              </a:defRPr>
            </a:lvl1pPr>
          </a:lstStyle>
          <a:p>
            <a:r>
              <a:rPr lang="en-US" dirty="0" smtClean="0"/>
              <a:t>TEXTO DESTACADO (CALIBRI REGULAR MAYUSCULAS 44 PTS)</a:t>
            </a:r>
          </a:p>
        </p:txBody>
      </p:sp>
    </p:spTree>
    <p:extLst>
      <p:ext uri="{BB962C8B-B14F-4D97-AF65-F5344CB8AC3E}">
        <p14:creationId xmlns:p14="http://schemas.microsoft.com/office/powerpoint/2010/main" val="2081775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4" name="Straight Connector 3"/>
          <p:cNvCxnSpPr/>
          <p:nvPr userDrawn="1"/>
        </p:nvCxnSpPr>
        <p:spPr>
          <a:xfrm flipH="1">
            <a:off x="616077" y="961313"/>
            <a:ext cx="6925769"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11"/>
          <p:cNvSpPr>
            <a:spLocks noGrp="1"/>
          </p:cNvSpPr>
          <p:nvPr>
            <p:ph type="body" sz="quarter" idx="19" hasCustomPrompt="1"/>
          </p:nvPr>
        </p:nvSpPr>
        <p:spPr>
          <a:xfrm>
            <a:off x="498475" y="6320737"/>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 dirty="0" smtClean="0"/>
              <a:t>Análisis de entorno y estrategia financiera</a:t>
            </a:r>
            <a:endParaRPr lang="en-US" dirty="0" smtClean="0"/>
          </a:p>
        </p:txBody>
      </p:sp>
      <p:pic>
        <p:nvPicPr>
          <p:cNvPr id="8" name="Picture 3" descr="C:\Users\JCA0000\Desktop\Nueva carpeta (4)\b.wpg"/>
          <p:cNvPicPr>
            <a:picLocks noChangeAspect="1" noChangeArrowheads="1"/>
          </p:cNvPicPr>
          <p:nvPr userDrawn="1"/>
        </p:nvPicPr>
        <p:blipFill>
          <a:blip r:embed="rId2"/>
          <a:srcRect/>
          <a:stretch>
            <a:fillRect/>
          </a:stretch>
        </p:blipFill>
        <p:spPr bwMode="auto">
          <a:xfrm>
            <a:off x="8356384" y="6285090"/>
            <a:ext cx="195076" cy="255963"/>
          </a:xfrm>
          <a:prstGeom prst="rect">
            <a:avLst/>
          </a:prstGeom>
          <a:noFill/>
        </p:spPr>
      </p:pic>
      <p:sp>
        <p:nvSpPr>
          <p:cNvPr id="7" name="5 Marcador de número de diapositiva"/>
          <p:cNvSpPr txBox="1">
            <a:spLocks/>
          </p:cNvSpPr>
          <p:nvPr userDrawn="1"/>
        </p:nvSpPr>
        <p:spPr>
          <a:xfrm>
            <a:off x="8358214" y="6286520"/>
            <a:ext cx="428628" cy="365125"/>
          </a:xfrm>
          <a:prstGeom prst="rect">
            <a:avLst/>
          </a:prstGeom>
        </p:spPr>
        <p:txBody>
          <a:bodyPr/>
          <a:lstStyle/>
          <a:p>
            <a:pPr marL="342900" marR="0" lvl="0" indent="-342900" algn="r" defTabSz="914400" rtl="0" eaLnBrk="1" fontAlgn="auto" latinLnBrk="0" hangingPunct="1">
              <a:lnSpc>
                <a:spcPct val="100000"/>
              </a:lnSpc>
              <a:spcBef>
                <a:spcPct val="20000"/>
              </a:spcBef>
              <a:spcAft>
                <a:spcPts val="0"/>
              </a:spcAft>
              <a:buClrTx/>
              <a:buSzTx/>
              <a:tabLst/>
              <a:defRPr/>
            </a:pPr>
            <a:fld id="{C94AC65E-E129-458B-8F59-2CE7A47472DB}" type="slidenum">
              <a:rPr kumimoji="0" lang="es-CO" sz="1200" b="0" i="0" u="none" strike="noStrike" kern="1200" cap="none" spc="0" normalizeH="0" baseline="0" noProof="0" smtClean="0">
                <a:ln>
                  <a:noFill/>
                </a:ln>
                <a:solidFill>
                  <a:schemeClr val="tx1">
                    <a:lumMod val="65000"/>
                    <a:lumOff val="35000"/>
                  </a:schemeClr>
                </a:solidFill>
                <a:effectLst/>
                <a:uLnTx/>
                <a:uFillTx/>
                <a:latin typeface="+mj-lt"/>
              </a:rPr>
              <a:pPr marL="342900" marR="0" lvl="0" indent="-342900" algn="r" defTabSz="914400" rtl="0" eaLnBrk="1" fontAlgn="auto" latinLnBrk="0" hangingPunct="1">
                <a:lnSpc>
                  <a:spcPct val="100000"/>
                </a:lnSpc>
                <a:spcBef>
                  <a:spcPct val="20000"/>
                </a:spcBef>
                <a:spcAft>
                  <a:spcPts val="0"/>
                </a:spcAft>
                <a:buClrTx/>
                <a:buSzTx/>
                <a:tabLst/>
                <a:defRPr/>
              </a:pPr>
              <a:t>‹Nº›</a:t>
            </a:fld>
            <a:endParaRPr kumimoji="0" lang="es-CO" sz="1200" b="0"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1983165098"/>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o - Gráfica ">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5" name="Straight Connector 4"/>
          <p:cNvCxnSpPr/>
          <p:nvPr userDrawn="1"/>
        </p:nvCxnSpPr>
        <p:spPr>
          <a:xfrm flipH="1">
            <a:off x="616077" y="961313"/>
            <a:ext cx="6925769"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 dirty="0" smtClean="0"/>
              <a:t>Análisis de entorno y estrategia financiera</a:t>
            </a:r>
          </a:p>
        </p:txBody>
      </p:sp>
      <p:pic>
        <p:nvPicPr>
          <p:cNvPr id="9" name="Picture 3" descr="C:\Users\JCA0000\Desktop\Nueva carpeta (4)\b.wpg"/>
          <p:cNvPicPr>
            <a:picLocks noChangeAspect="1" noChangeArrowheads="1"/>
          </p:cNvPicPr>
          <p:nvPr userDrawn="1"/>
        </p:nvPicPr>
        <p:blipFill>
          <a:blip r:embed="rId2"/>
          <a:srcRect/>
          <a:stretch>
            <a:fillRect/>
          </a:stretch>
        </p:blipFill>
        <p:spPr bwMode="auto">
          <a:xfrm>
            <a:off x="8356384" y="6285090"/>
            <a:ext cx="195076" cy="255963"/>
          </a:xfrm>
          <a:prstGeom prst="rect">
            <a:avLst/>
          </a:prstGeom>
          <a:noFill/>
        </p:spPr>
      </p:pic>
      <p:sp>
        <p:nvSpPr>
          <p:cNvPr id="8" name="5 Marcador de número de diapositiva"/>
          <p:cNvSpPr txBox="1">
            <a:spLocks/>
          </p:cNvSpPr>
          <p:nvPr userDrawn="1"/>
        </p:nvSpPr>
        <p:spPr>
          <a:xfrm>
            <a:off x="8358214" y="6286520"/>
            <a:ext cx="428628" cy="365125"/>
          </a:xfrm>
          <a:prstGeom prst="rect">
            <a:avLst/>
          </a:prstGeom>
        </p:spPr>
        <p:txBody>
          <a:bodyPr/>
          <a:lstStyle/>
          <a:p>
            <a:pPr marL="342900" marR="0" lvl="0" indent="-342900" algn="r" defTabSz="914400" rtl="0" eaLnBrk="1" fontAlgn="auto" latinLnBrk="0" hangingPunct="1">
              <a:lnSpc>
                <a:spcPct val="100000"/>
              </a:lnSpc>
              <a:spcBef>
                <a:spcPct val="20000"/>
              </a:spcBef>
              <a:spcAft>
                <a:spcPts val="0"/>
              </a:spcAft>
              <a:buClrTx/>
              <a:buSzTx/>
              <a:tabLst/>
              <a:defRPr/>
            </a:pPr>
            <a:fld id="{C94AC65E-E129-458B-8F59-2CE7A47472DB}" type="slidenum">
              <a:rPr kumimoji="0" lang="es-CO" sz="1200" b="0" i="0" u="none" strike="noStrike" kern="1200" cap="none" spc="0" normalizeH="0" baseline="0" noProof="0" smtClean="0">
                <a:ln>
                  <a:noFill/>
                </a:ln>
                <a:solidFill>
                  <a:schemeClr val="tx1">
                    <a:lumMod val="65000"/>
                    <a:lumOff val="35000"/>
                  </a:schemeClr>
                </a:solidFill>
                <a:effectLst/>
                <a:uLnTx/>
                <a:uFillTx/>
                <a:latin typeface="+mj-lt"/>
              </a:rPr>
              <a:pPr marL="342900" marR="0" lvl="0" indent="-342900" algn="r" defTabSz="914400" rtl="0" eaLnBrk="1" fontAlgn="auto" latinLnBrk="0" hangingPunct="1">
                <a:lnSpc>
                  <a:spcPct val="100000"/>
                </a:lnSpc>
                <a:spcBef>
                  <a:spcPct val="20000"/>
                </a:spcBef>
                <a:spcAft>
                  <a:spcPts val="0"/>
                </a:spcAft>
                <a:buClrTx/>
                <a:buSzTx/>
                <a:tabLst/>
                <a:defRPr/>
              </a:pPr>
              <a:t>‹Nº›</a:t>
            </a:fld>
            <a:endParaRPr kumimoji="0" lang="es-CO" sz="1200" b="0" i="0" u="none" strike="noStrike" kern="1200" cap="none" spc="0" normalizeH="0" baseline="0" noProof="0" dirty="0">
              <a:ln>
                <a:noFill/>
              </a:ln>
              <a:solidFill>
                <a:schemeClr val="tx1">
                  <a:lumMod val="65000"/>
                  <a:lumOff val="35000"/>
                </a:schemeClr>
              </a:solidFill>
              <a:effectLst/>
              <a:uLnTx/>
              <a:uFillTx/>
              <a:latin typeface="+mj-lt"/>
            </a:endParaRPr>
          </a:p>
        </p:txBody>
      </p:sp>
    </p:spTree>
    <p:extLst>
      <p:ext uri="{BB962C8B-B14F-4D97-AF65-F5344CB8AC3E}">
        <p14:creationId xmlns:p14="http://schemas.microsoft.com/office/powerpoint/2010/main" val="34094353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o - 2 Gráficas">
    <p:spTree>
      <p:nvGrpSpPr>
        <p:cNvPr id="1" name=""/>
        <p:cNvGrpSpPr/>
        <p:nvPr/>
      </p:nvGrpSpPr>
      <p:grpSpPr>
        <a:xfrm>
          <a:off x="0" y="0"/>
          <a:ext cx="0" cy="0"/>
          <a:chOff x="0" y="0"/>
          <a:chExt cx="0" cy="0"/>
        </a:xfrm>
      </p:grpSpPr>
      <p:sp>
        <p:nvSpPr>
          <p:cNvPr id="3" name="Content Placeholder 4"/>
          <p:cNvSpPr>
            <a:spLocks noGrp="1"/>
          </p:cNvSpPr>
          <p:nvPr>
            <p:ph sz="quarter" idx="12"/>
          </p:nvPr>
        </p:nvSpPr>
        <p:spPr>
          <a:xfrm>
            <a:off x="4994960" y="2597315"/>
            <a:ext cx="3527192" cy="3322809"/>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4" name="Content Placeholder 4"/>
          <p:cNvSpPr>
            <a:spLocks noGrp="1"/>
          </p:cNvSpPr>
          <p:nvPr>
            <p:ph sz="quarter" idx="14"/>
          </p:nvPr>
        </p:nvSpPr>
        <p:spPr>
          <a:xfrm>
            <a:off x="498927" y="2597316"/>
            <a:ext cx="3527192" cy="3322810"/>
          </a:xfrm>
          <a:prstGeom prst="rect">
            <a:avLst/>
          </a:prstGeom>
        </p:spPr>
        <p:txBody>
          <a:bodyPr vert="horz" anchor="ctr"/>
          <a:lstStyle>
            <a:lvl1pPr marL="0" indent="0" algn="ctr">
              <a:buNone/>
              <a:defRPr sz="1400" baseline="0"/>
            </a:lvl1pPr>
          </a:lstStyle>
          <a:p>
            <a:pPr lvl="0"/>
            <a:r>
              <a:rPr lang="es-ES" smtClean="0"/>
              <a:t>Haga clic para modificar el estilo de texto del patrón</a:t>
            </a:r>
          </a:p>
        </p:txBody>
      </p:sp>
      <p:sp>
        <p:nvSpPr>
          <p:cNvPr id="5" name="Text Placeholder 8"/>
          <p:cNvSpPr>
            <a:spLocks noGrp="1"/>
          </p:cNvSpPr>
          <p:nvPr>
            <p:ph type="body" sz="quarter" idx="15" hasCustomPrompt="1"/>
          </p:nvPr>
        </p:nvSpPr>
        <p:spPr>
          <a:xfrm>
            <a:off x="498927" y="5920125"/>
            <a:ext cx="8023225" cy="2464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900" baseline="0">
                <a:solidFill>
                  <a:schemeClr val="tx1">
                    <a:lumMod val="50000"/>
                    <a:lumOff val="50000"/>
                  </a:schemeClr>
                </a:solidFill>
              </a:defRPr>
            </a:lvl1pPr>
          </a:lstStyle>
          <a:p>
            <a:pPr lvl="0"/>
            <a:r>
              <a:rPr lang="en-US" dirty="0" err="1" smtClean="0"/>
              <a:t>Fuente</a:t>
            </a:r>
            <a:r>
              <a:rPr lang="en-US" dirty="0" smtClean="0"/>
              <a:t> </a:t>
            </a:r>
            <a:r>
              <a:rPr lang="en-US" dirty="0" err="1" smtClean="0"/>
              <a:t>gráficas</a:t>
            </a:r>
            <a:r>
              <a:rPr lang="en-US" dirty="0" smtClean="0"/>
              <a:t> – </a:t>
            </a:r>
            <a:r>
              <a:rPr lang="en-US" dirty="0" err="1" smtClean="0"/>
              <a:t>tablas</a:t>
            </a:r>
            <a:r>
              <a:rPr lang="en-US" dirty="0" smtClean="0"/>
              <a:t>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endParaRPr lang="en-US" dirty="0"/>
          </a:p>
        </p:txBody>
      </p:sp>
      <p:sp>
        <p:nvSpPr>
          <p:cNvPr id="6" name="Text Placeholder 8"/>
          <p:cNvSpPr>
            <a:spLocks noGrp="1"/>
          </p:cNvSpPr>
          <p:nvPr>
            <p:ph type="body" sz="quarter" idx="16" hasCustomPrompt="1"/>
          </p:nvPr>
        </p:nvSpPr>
        <p:spPr>
          <a:xfrm>
            <a:off x="498928"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7" name="Text Placeholder 8"/>
          <p:cNvSpPr>
            <a:spLocks noGrp="1"/>
          </p:cNvSpPr>
          <p:nvPr>
            <p:ph type="body" sz="quarter" idx="17" hasCustomPrompt="1"/>
          </p:nvPr>
        </p:nvSpPr>
        <p:spPr>
          <a:xfrm>
            <a:off x="4990881" y="2253230"/>
            <a:ext cx="3527192" cy="314879"/>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1200" baseline="0">
                <a:solidFill>
                  <a:schemeClr val="tx1">
                    <a:lumMod val="50000"/>
                    <a:lumOff val="50000"/>
                  </a:schemeClr>
                </a:solidFill>
              </a:defRPr>
            </a:lvl1pPr>
          </a:lstStyle>
          <a:p>
            <a:pPr lvl="0"/>
            <a:r>
              <a:rPr lang="en-US" dirty="0" err="1" smtClean="0"/>
              <a:t>Subtítulo</a:t>
            </a:r>
            <a:r>
              <a:rPr lang="en-US" dirty="0" smtClean="0"/>
              <a:t> </a:t>
            </a:r>
            <a:r>
              <a:rPr lang="en-US" dirty="0" err="1" smtClean="0"/>
              <a:t>opcional</a:t>
            </a:r>
            <a:r>
              <a:rPr lang="en-US" dirty="0" smtClean="0"/>
              <a:t> (</a:t>
            </a:r>
            <a:r>
              <a:rPr lang="en-US" dirty="0" err="1" smtClean="0"/>
              <a:t>calibri</a:t>
            </a:r>
            <a:r>
              <a:rPr lang="en-US" dirty="0" smtClean="0"/>
              <a:t> regular </a:t>
            </a:r>
            <a:r>
              <a:rPr lang="en-US" dirty="0" err="1" smtClean="0"/>
              <a:t>minúsculas</a:t>
            </a:r>
            <a:r>
              <a:rPr lang="en-US" dirty="0" smtClean="0"/>
              <a:t> 12 </a:t>
            </a:r>
            <a:r>
              <a:rPr lang="en-US" dirty="0" err="1" smtClean="0"/>
              <a:t>pts</a:t>
            </a:r>
            <a:r>
              <a:rPr lang="en-US" dirty="0" smtClean="0"/>
              <a:t>)</a:t>
            </a:r>
            <a:endParaRPr lang="en-US" dirty="0"/>
          </a:p>
        </p:txBody>
      </p:sp>
      <p:sp>
        <p:nvSpPr>
          <p:cNvPr id="8" name="Text Placeholder 11"/>
          <p:cNvSpPr>
            <a:spLocks noGrp="1"/>
          </p:cNvSpPr>
          <p:nvPr>
            <p:ph type="body" sz="quarter" idx="19" hasCustomPrompt="1"/>
          </p:nvPr>
        </p:nvSpPr>
        <p:spPr>
          <a:xfrm>
            <a:off x="498475" y="6261468"/>
            <a:ext cx="7707313" cy="2476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tx1">
                    <a:lumMod val="65000"/>
                    <a:lumOff val="35000"/>
                  </a:schemeClr>
                </a:solidFill>
                <a:latin typeface="+mn-lt"/>
                <a:cs typeface="Amplitude-Black"/>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Título</a:t>
            </a:r>
            <a:r>
              <a:rPr lang="en-US" dirty="0" smtClean="0"/>
              <a:t> de la </a:t>
            </a:r>
            <a:r>
              <a:rPr lang="en-US" dirty="0" err="1" smtClean="0"/>
              <a:t>presentación</a:t>
            </a:r>
            <a:r>
              <a:rPr lang="en-US" dirty="0" smtClean="0"/>
              <a:t> ( </a:t>
            </a:r>
            <a:r>
              <a:rPr lang="en-US" dirty="0" err="1" smtClean="0"/>
              <a:t>calibri</a:t>
            </a:r>
            <a:r>
              <a:rPr lang="en-US" dirty="0" smtClean="0"/>
              <a:t> regular </a:t>
            </a:r>
            <a:r>
              <a:rPr lang="en-US" dirty="0" err="1" smtClean="0"/>
              <a:t>minúsculas</a:t>
            </a:r>
            <a:r>
              <a:rPr lang="en-US" dirty="0" smtClean="0"/>
              <a:t> 10 </a:t>
            </a:r>
            <a:r>
              <a:rPr lang="en-US" dirty="0" err="1" smtClean="0"/>
              <a:t>pts</a:t>
            </a:r>
            <a:r>
              <a:rPr lang="en-US" dirty="0" smtClean="0"/>
              <a:t>)</a:t>
            </a:r>
          </a:p>
          <a:p>
            <a:pPr lvl="0"/>
            <a:endParaRPr lang="en-US" dirty="0"/>
          </a:p>
        </p:txBody>
      </p:sp>
      <p:sp>
        <p:nvSpPr>
          <p:cNvPr id="9" name="Text Placeholder 4"/>
          <p:cNvSpPr>
            <a:spLocks noGrp="1"/>
          </p:cNvSpPr>
          <p:nvPr>
            <p:ph type="body" sz="quarter" idx="11" hasCustomPrompt="1"/>
          </p:nvPr>
        </p:nvSpPr>
        <p:spPr>
          <a:xfrm>
            <a:off x="498927" y="525689"/>
            <a:ext cx="8023225" cy="581025"/>
          </a:xfrm>
          <a:prstGeom prst="rect">
            <a:avLst/>
          </a:prstGeom>
        </p:spPr>
        <p:txBody>
          <a:bodyPr vert="horz"/>
          <a:lstStyle>
            <a:lvl1pPr marL="0" indent="0">
              <a:buNone/>
              <a:defRPr sz="2000" b="1" baseline="0">
                <a:solidFill>
                  <a:schemeClr val="tx1">
                    <a:lumMod val="65000"/>
                    <a:lumOff val="35000"/>
                  </a:schemeClr>
                </a:solidFill>
              </a:defRPr>
            </a:lvl1pPr>
          </a:lstStyle>
          <a:p>
            <a:pPr lvl="0"/>
            <a:r>
              <a:rPr lang="es-ES_tradnl" dirty="0" smtClean="0"/>
              <a:t>T</a:t>
            </a:r>
            <a:r>
              <a:rPr lang="en-US" dirty="0" smtClean="0"/>
              <a:t>I</a:t>
            </a:r>
            <a:r>
              <a:rPr lang="es-ES_tradnl" dirty="0" smtClean="0"/>
              <a:t>TULO DE GRÁFICA O TEXTO (CALIBRI BOLD MAYUSCULAS 20 PTS)</a:t>
            </a:r>
            <a:endParaRPr lang="en-US" dirty="0"/>
          </a:p>
        </p:txBody>
      </p:sp>
      <p:cxnSp>
        <p:nvCxnSpPr>
          <p:cNvPr id="10" name="Straight Connector 9"/>
          <p:cNvCxnSpPr/>
          <p:nvPr userDrawn="1"/>
        </p:nvCxnSpPr>
        <p:spPr>
          <a:xfrm flipH="1">
            <a:off x="616077" y="961313"/>
            <a:ext cx="7901996"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8"/>
          <p:cNvSpPr>
            <a:spLocks noGrp="1"/>
          </p:cNvSpPr>
          <p:nvPr>
            <p:ph type="body" sz="quarter" idx="18" hasCustomPrompt="1"/>
          </p:nvPr>
        </p:nvSpPr>
        <p:spPr>
          <a:xfrm>
            <a:off x="498928" y="1393160"/>
            <a:ext cx="8023224" cy="58546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50000"/>
                    <a:lumOff val="50000"/>
                  </a:schemeClr>
                </a:solidFill>
              </a:defRPr>
            </a:lvl1pPr>
          </a:lstStyle>
          <a:p>
            <a:pPr lvl="0"/>
            <a:r>
              <a:rPr lang="en-US" dirty="0" err="1" smtClean="0"/>
              <a:t>Texto</a:t>
            </a:r>
            <a:r>
              <a:rPr lang="en-US" dirty="0" smtClean="0"/>
              <a:t> (</a:t>
            </a:r>
            <a:r>
              <a:rPr lang="en-US" dirty="0" err="1" smtClean="0"/>
              <a:t>calibri</a:t>
            </a:r>
            <a:r>
              <a:rPr lang="en-US" dirty="0" smtClean="0"/>
              <a:t> regular </a:t>
            </a:r>
            <a:r>
              <a:rPr lang="en-US" dirty="0" err="1" smtClean="0"/>
              <a:t>minúsculas</a:t>
            </a:r>
            <a:r>
              <a:rPr lang="en-US" dirty="0" smtClean="0"/>
              <a:t> 18 </a:t>
            </a:r>
            <a:r>
              <a:rPr lang="en-US" dirty="0" err="1" smtClean="0"/>
              <a:t>pts</a:t>
            </a:r>
            <a:r>
              <a:rPr lang="en-US" dirty="0" smtClean="0"/>
              <a:t>)</a:t>
            </a:r>
            <a:endParaRPr lang="en-US" dirty="0"/>
          </a:p>
        </p:txBody>
      </p:sp>
      <p:pic>
        <p:nvPicPr>
          <p:cNvPr id="13" name="Picture 3" descr="C:\Users\JCA0000\Desktop\Nueva carpeta (4)\b.wpg"/>
          <p:cNvPicPr>
            <a:picLocks noChangeAspect="1" noChangeArrowheads="1"/>
          </p:cNvPicPr>
          <p:nvPr userDrawn="1"/>
        </p:nvPicPr>
        <p:blipFill>
          <a:blip r:embed="rId2"/>
          <a:srcRect/>
          <a:stretch>
            <a:fillRect/>
          </a:stretch>
        </p:blipFill>
        <p:spPr bwMode="auto">
          <a:xfrm>
            <a:off x="8356384" y="6285090"/>
            <a:ext cx="195076" cy="255963"/>
          </a:xfrm>
          <a:prstGeom prst="rect">
            <a:avLst/>
          </a:prstGeom>
          <a:noFill/>
        </p:spPr>
      </p:pic>
    </p:spTree>
    <p:extLst>
      <p:ext uri="{BB962C8B-B14F-4D97-AF65-F5344CB8AC3E}">
        <p14:creationId xmlns:p14="http://schemas.microsoft.com/office/powerpoint/2010/main" val="11445747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3" name="Rectangle 2"/>
          <p:cNvSpPr/>
          <p:nvPr userDrawn="1"/>
        </p:nvSpPr>
        <p:spPr>
          <a:xfrm>
            <a:off x="6925890" y="5896209"/>
            <a:ext cx="1722209" cy="307777"/>
          </a:xfrm>
          <a:prstGeom prst="rect">
            <a:avLst/>
          </a:prstGeom>
        </p:spPr>
        <p:txBody>
          <a:bodyPr wrap="none">
            <a:spAutoFit/>
          </a:bodyPr>
          <a:lstStyle/>
          <a:p>
            <a:r>
              <a:rPr lang="pl-PL" sz="1400" b="0" i="0" dirty="0" err="1" smtClean="0">
                <a:solidFill>
                  <a:schemeClr val="tx1">
                    <a:lumMod val="65000"/>
                    <a:lumOff val="35000"/>
                  </a:schemeClr>
                </a:solidFill>
                <a:latin typeface="Calibri"/>
                <a:cs typeface="Calibri"/>
              </a:rPr>
              <a:t>www.bancoldex.com</a:t>
            </a:r>
            <a:endParaRPr lang="en-US" sz="1400" b="0" i="0" dirty="0">
              <a:solidFill>
                <a:schemeClr val="tx1">
                  <a:lumMod val="65000"/>
                  <a:lumOff val="35000"/>
                </a:schemeClr>
              </a:solidFill>
              <a:latin typeface="Calibri"/>
              <a:cs typeface="Calibri"/>
            </a:endParaRPr>
          </a:p>
        </p:txBody>
      </p:sp>
      <p:cxnSp>
        <p:nvCxnSpPr>
          <p:cNvPr id="4" name="Straight Connector 3"/>
          <p:cNvCxnSpPr/>
          <p:nvPr userDrawn="1"/>
        </p:nvCxnSpPr>
        <p:spPr>
          <a:xfrm>
            <a:off x="5144291" y="5837647"/>
            <a:ext cx="3377379"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5049510" y="5327572"/>
            <a:ext cx="1285178" cy="461665"/>
          </a:xfrm>
          <a:prstGeom prst="rect">
            <a:avLst/>
          </a:prstGeom>
        </p:spPr>
        <p:txBody>
          <a:bodyPr wrap="none">
            <a:spAutoFit/>
          </a:bodyPr>
          <a:lstStyle/>
          <a:p>
            <a:r>
              <a:rPr lang="pl-PL" sz="2400" b="0" i="0" dirty="0" smtClean="0">
                <a:solidFill>
                  <a:schemeClr val="tx1">
                    <a:lumMod val="65000"/>
                    <a:lumOff val="35000"/>
                  </a:schemeClr>
                </a:solidFill>
                <a:latin typeface="Calibri"/>
                <a:cs typeface="Calibri"/>
              </a:rPr>
              <a:t>GRACIAS</a:t>
            </a:r>
            <a:endParaRPr lang="en-US" sz="2400" b="0" i="0" dirty="0">
              <a:solidFill>
                <a:schemeClr val="tx1">
                  <a:lumMod val="65000"/>
                  <a:lumOff val="35000"/>
                </a:schemeClr>
              </a:solidFill>
              <a:latin typeface="Calibri"/>
              <a:cs typeface="Calibri"/>
            </a:endParaRPr>
          </a:p>
        </p:txBody>
      </p:sp>
      <p:pic>
        <p:nvPicPr>
          <p:cNvPr id="7" name="Picture 2" descr="C:\Users\JCA0000\Desktop\Nueva carpeta (4)\1234.wpg"/>
          <p:cNvPicPr>
            <a:picLocks noChangeAspect="1" noChangeArrowheads="1"/>
          </p:cNvPicPr>
          <p:nvPr userDrawn="1"/>
        </p:nvPicPr>
        <p:blipFill>
          <a:blip r:embed="rId2"/>
          <a:srcRect/>
          <a:stretch>
            <a:fillRect/>
          </a:stretch>
        </p:blipFill>
        <p:spPr bwMode="auto">
          <a:xfrm>
            <a:off x="911725" y="986995"/>
            <a:ext cx="3323725" cy="630701"/>
          </a:xfrm>
          <a:prstGeom prst="rect">
            <a:avLst/>
          </a:prstGeom>
          <a:noFill/>
        </p:spPr>
      </p:pic>
    </p:spTree>
    <p:extLst>
      <p:ext uri="{BB962C8B-B14F-4D97-AF65-F5344CB8AC3E}">
        <p14:creationId xmlns:p14="http://schemas.microsoft.com/office/powerpoint/2010/main" val="3730976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5" name="Marcador de número de diapositiva 5"/>
          <p:cNvSpPr>
            <a:spLocks noGrp="1"/>
          </p:cNvSpPr>
          <p:nvPr>
            <p:ph type="sldNum" sz="quarter" idx="12"/>
          </p:nvPr>
        </p:nvSpPr>
        <p:spPr>
          <a:xfrm>
            <a:off x="3707397" y="6362703"/>
            <a:ext cx="2133600" cy="365125"/>
          </a:xfrm>
          <a:prstGeom prst="rect">
            <a:avLst/>
          </a:prstGeom>
        </p:spPr>
        <p:txBody>
          <a:bodyPr/>
          <a:lstStyle>
            <a:lvl1pPr algn="ctr">
              <a:defRPr/>
            </a:lvl1pPr>
          </a:lstStyle>
          <a:p>
            <a:fld id="{526ADF25-3512-5348-9BF2-A2E64CDC4FA5}" type="slidenum">
              <a:rPr lang="es-ES" smtClean="0"/>
              <a:pPr/>
              <a:t>‹Nº›</a:t>
            </a:fld>
            <a:endParaRPr lang="es-ES"/>
          </a:p>
        </p:txBody>
      </p:sp>
    </p:spTree>
    <p:extLst>
      <p:ext uri="{BB962C8B-B14F-4D97-AF65-F5344CB8AC3E}">
        <p14:creationId xmlns:p14="http://schemas.microsoft.com/office/powerpoint/2010/main" val="215776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95058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7" r:id="rId3"/>
    <p:sldLayoutId id="2147483650" r:id="rId4"/>
    <p:sldLayoutId id="2147483653" r:id="rId5"/>
    <p:sldLayoutId id="2147483651" r:id="rId6"/>
    <p:sldLayoutId id="2147483654" r:id="rId7"/>
    <p:sldLayoutId id="2147483656" r:id="rId8"/>
    <p:sldLayoutId id="2147483658"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hyperlink" Target="http://www.google.com.co/url?sa=i&amp;rct=j&amp;q=&amp;esrc=s&amp;frm=1&amp;source=images&amp;cd=&amp;cad=rja&amp;docid=WPDHJlr1QOKEwM&amp;tbnid=gtGL8ocIbzfgHM:&amp;ved=0CAUQjRw&amp;url=http://www.helpmycash.com/blog/cuentas-rentabilidad-regalos-descuentos-devolucion-recibos-anticipo-nomina-descubiertos/&amp;ei=S_AkUZ2zJoS69QSVmIHYCA&amp;bvm=bv.42661473,d.eWU&amp;psig=AFQjCNH0tISPjjso-2DnGdjJFDkGRJ4kkQ&amp;ust=136146165147709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8.jpe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notesSlide" Target="../notesSlides/notesSlide3.xml"/><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5.xml"/><Relationship Id="rId6" Type="http://schemas.openxmlformats.org/officeDocument/2006/relationships/image" Target="../media/image11.jp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eg"/><Relationship Id="rId9" Type="http://schemas.openxmlformats.org/officeDocument/2006/relationships/image" Target="../media/image14.jpg"/><Relationship Id="rId1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971" y="1681035"/>
            <a:ext cx="3868490" cy="2176239"/>
          </a:xfrm>
        </p:spPr>
        <p:txBody>
          <a:bodyPr/>
          <a:lstStyle/>
          <a:p>
            <a:r>
              <a:rPr lang="en-US" sz="2700" dirty="0" smtClean="0"/>
              <a:t>ANÁLISIS DE ENTORNO Y ESTRATEGIA FINANCIERA</a:t>
            </a:r>
            <a:endParaRPr lang="en-US" sz="2700" dirty="0"/>
          </a:p>
        </p:txBody>
      </p:sp>
      <p:sp>
        <p:nvSpPr>
          <p:cNvPr id="3" name="Text Placeholder 2"/>
          <p:cNvSpPr>
            <a:spLocks noGrp="1"/>
          </p:cNvSpPr>
          <p:nvPr>
            <p:ph type="body" sz="quarter" idx="14"/>
          </p:nvPr>
        </p:nvSpPr>
        <p:spPr>
          <a:xfrm>
            <a:off x="5021971" y="3975385"/>
            <a:ext cx="3868490" cy="1211297"/>
          </a:xfrm>
        </p:spPr>
        <p:txBody>
          <a:bodyPr/>
          <a:lstStyle/>
          <a:p>
            <a:r>
              <a:rPr lang="en-US" dirty="0" err="1" smtClean="0"/>
              <a:t>Curso</a:t>
            </a:r>
            <a:r>
              <a:rPr lang="en-US" dirty="0" smtClean="0"/>
              <a:t>: </a:t>
            </a:r>
            <a:r>
              <a:rPr lang="en-US" dirty="0" err="1" smtClean="0"/>
              <a:t>Estrategia</a:t>
            </a:r>
            <a:r>
              <a:rPr lang="en-US" dirty="0" smtClean="0"/>
              <a:t> </a:t>
            </a:r>
            <a:r>
              <a:rPr lang="en-US" dirty="0" err="1" smtClean="0"/>
              <a:t>Financiera</a:t>
            </a:r>
            <a:r>
              <a:rPr lang="en-US" dirty="0" smtClean="0"/>
              <a:t> para </a:t>
            </a:r>
            <a:r>
              <a:rPr lang="en-US" dirty="0" err="1" smtClean="0"/>
              <a:t>Crecer</a:t>
            </a:r>
            <a:endParaRPr lang="en-US" dirty="0"/>
          </a:p>
        </p:txBody>
      </p:sp>
      <p:sp>
        <p:nvSpPr>
          <p:cNvPr id="4" name="Text Placeholder 3"/>
          <p:cNvSpPr>
            <a:spLocks noGrp="1"/>
          </p:cNvSpPr>
          <p:nvPr>
            <p:ph type="body" sz="quarter" idx="17"/>
          </p:nvPr>
        </p:nvSpPr>
        <p:spPr>
          <a:xfrm>
            <a:off x="5057902" y="6087142"/>
            <a:ext cx="3487738" cy="290286"/>
          </a:xfrm>
        </p:spPr>
        <p:txBody>
          <a:bodyPr/>
          <a:lstStyle/>
          <a:p>
            <a:r>
              <a:rPr lang="en-US" dirty="0" smtClean="0"/>
              <a:t>Agosto </a:t>
            </a:r>
            <a:r>
              <a:rPr lang="en-US" dirty="0" smtClean="0"/>
              <a:t>5 de 2016</a:t>
            </a:r>
            <a:endParaRPr lang="en-US" dirty="0"/>
          </a:p>
        </p:txBody>
      </p:sp>
      <p:sp>
        <p:nvSpPr>
          <p:cNvPr id="5" name="Text Placeholder 4"/>
          <p:cNvSpPr>
            <a:spLocks noGrp="1"/>
          </p:cNvSpPr>
          <p:nvPr>
            <p:ph type="body" sz="quarter" idx="18"/>
          </p:nvPr>
        </p:nvSpPr>
        <p:spPr>
          <a:xfrm>
            <a:off x="5021971" y="5301500"/>
            <a:ext cx="3868490" cy="290286"/>
          </a:xfrm>
        </p:spPr>
        <p:txBody>
          <a:bodyPr/>
          <a:lstStyle/>
          <a:p>
            <a:r>
              <a:rPr lang="en-US" sz="1800" dirty="0" err="1" smtClean="0"/>
              <a:t>Empresarios</a:t>
            </a:r>
            <a:r>
              <a:rPr lang="en-US" sz="1800" dirty="0" smtClean="0"/>
              <a:t> </a:t>
            </a:r>
            <a:r>
              <a:rPr lang="en-US" sz="1800" dirty="0" err="1" smtClean="0"/>
              <a:t>Grupo</a:t>
            </a:r>
            <a:r>
              <a:rPr lang="en-US" sz="1800" dirty="0" smtClean="0"/>
              <a:t> </a:t>
            </a:r>
            <a:r>
              <a:rPr lang="en-US" sz="1800" dirty="0" err="1" smtClean="0"/>
              <a:t>Bancoldex</a:t>
            </a:r>
            <a:endParaRPr lang="en-US" sz="1800" dirty="0" smtClean="0"/>
          </a:p>
          <a:p>
            <a:endParaRPr lang="en-US" sz="100" b="0" dirty="0" smtClean="0"/>
          </a:p>
          <a:p>
            <a:r>
              <a:rPr lang="en-US" sz="1600" b="0" dirty="0" smtClean="0"/>
              <a:t>Yadira Páez Gaitán</a:t>
            </a:r>
            <a:endParaRPr lang="en-US" sz="1600" b="0" dirty="0"/>
          </a:p>
        </p:txBody>
      </p:sp>
    </p:spTree>
    <p:extLst>
      <p:ext uri="{BB962C8B-B14F-4D97-AF65-F5344CB8AC3E}">
        <p14:creationId xmlns:p14="http://schemas.microsoft.com/office/powerpoint/2010/main" val="1087877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smtClean="0"/>
              <a:t>ESTRATEGIA </a:t>
            </a:r>
            <a:r>
              <a:rPr lang="es-ES" dirty="0"/>
              <a:t>DEL </a:t>
            </a:r>
            <a:r>
              <a:rPr lang="es-ES" dirty="0" smtClean="0"/>
              <a:t>NEGOCIO</a:t>
            </a:r>
            <a:endParaRPr lang="es-ES" dirty="0"/>
          </a:p>
          <a:p>
            <a:endParaRPr lang="es-ES" dirty="0"/>
          </a:p>
        </p:txBody>
      </p:sp>
      <p:sp>
        <p:nvSpPr>
          <p:cNvPr id="8" name="Marcador de texto 7"/>
          <p:cNvSpPr>
            <a:spLocks noGrp="1"/>
          </p:cNvSpPr>
          <p:nvPr>
            <p:ph type="body" sz="quarter" idx="19"/>
          </p:nvPr>
        </p:nvSpPr>
        <p:spPr/>
        <p:txBody>
          <a:bodyPr/>
          <a:lstStyle/>
          <a:p>
            <a:endParaRPr lang="es-ES"/>
          </a:p>
        </p:txBody>
      </p:sp>
      <p:grpSp>
        <p:nvGrpSpPr>
          <p:cNvPr id="5" name="Grupo 4"/>
          <p:cNvGrpSpPr/>
          <p:nvPr/>
        </p:nvGrpSpPr>
        <p:grpSpPr>
          <a:xfrm>
            <a:off x="896903" y="1803402"/>
            <a:ext cx="7258083" cy="3557496"/>
            <a:chOff x="359532" y="1229851"/>
            <a:chExt cx="7632848" cy="3712376"/>
          </a:xfrm>
        </p:grpSpPr>
        <p:pic>
          <p:nvPicPr>
            <p:cNvPr id="6" name="Picture 3"/>
            <p:cNvPicPr>
              <a:picLocks noChangeAspect="1" noChangeArrowheads="1"/>
            </p:cNvPicPr>
            <p:nvPr/>
          </p:nvPicPr>
          <p:blipFill rotWithShape="1">
            <a:blip r:embed="rId2"/>
            <a:srcRect t="25167"/>
            <a:stretch/>
          </p:blipFill>
          <p:spPr bwMode="auto">
            <a:xfrm>
              <a:off x="359532" y="2060848"/>
              <a:ext cx="7632848" cy="2881379"/>
            </a:xfrm>
            <a:prstGeom prst="rect">
              <a:avLst/>
            </a:prstGeom>
            <a:noFill/>
            <a:ln w="9525">
              <a:noFill/>
              <a:miter lim="800000"/>
              <a:headEnd/>
              <a:tailEnd/>
            </a:ln>
            <a:effectLst/>
          </p:spPr>
        </p:pic>
        <p:sp>
          <p:nvSpPr>
            <p:cNvPr id="7" name="18 CuadroTexto"/>
            <p:cNvSpPr txBox="1">
              <a:spLocks noChangeArrowheads="1"/>
            </p:cNvSpPr>
            <p:nvPr/>
          </p:nvSpPr>
          <p:spPr bwMode="auto">
            <a:xfrm>
              <a:off x="1871700" y="1229851"/>
              <a:ext cx="4536504" cy="861774"/>
            </a:xfrm>
            <a:prstGeom prst="rect">
              <a:avLst/>
            </a:prstGeom>
            <a:noFill/>
            <a:ln w="19050" algn="ctr">
              <a:solidFill>
                <a:schemeClr val="tx1">
                  <a:lumMod val="50000"/>
                  <a:lumOff val="50000"/>
                </a:schemeClr>
              </a:solidFill>
              <a:miter lim="800000"/>
              <a:headEnd/>
              <a:tailEnd/>
            </a:ln>
            <a:effectLst/>
          </p:spPr>
          <p:txBody>
            <a:bodyPr wrap="square">
              <a:spAutoFit/>
            </a:bodyPr>
            <a:lstStyle/>
            <a:p>
              <a:pPr algn="ctr"/>
              <a:endParaRPr lang="es-ES_tradnl" sz="300" b="1"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s-ES_tradnl" sz="2000" b="1" dirty="0" smtClean="0">
                  <a:solidFill>
                    <a:schemeClr val="tx1">
                      <a:lumMod val="75000"/>
                      <a:lumOff val="25000"/>
                    </a:schemeClr>
                  </a:solidFill>
                  <a:latin typeface="Arial" panose="020B0604020202020204" pitchFamily="34" charset="0"/>
                  <a:cs typeface="Arial" panose="020B0604020202020204" pitchFamily="34" charset="0"/>
                </a:rPr>
                <a:t>Propuesta de valor</a:t>
              </a:r>
            </a:p>
            <a:p>
              <a:pPr algn="ctr"/>
              <a:endParaRPr lang="es-ES_tradnl" sz="40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s-ES_tradnl" sz="2000" dirty="0" smtClean="0">
                  <a:solidFill>
                    <a:schemeClr val="tx1">
                      <a:lumMod val="75000"/>
                      <a:lumOff val="25000"/>
                    </a:schemeClr>
                  </a:solidFill>
                  <a:latin typeface="+mj-lt"/>
                  <a:cs typeface="Arial" panose="020B0604020202020204" pitchFamily="34" charset="0"/>
                </a:rPr>
                <a:t>¿Cómo voy a encantar a mis clientes?</a:t>
              </a:r>
            </a:p>
            <a:p>
              <a:pPr algn="ctr"/>
              <a:endParaRPr lang="es-ES" sz="3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9" name="Text Box 2"/>
          <p:cNvSpPr txBox="1">
            <a:spLocks noChangeArrowheads="1"/>
          </p:cNvSpPr>
          <p:nvPr/>
        </p:nvSpPr>
        <p:spPr bwMode="auto">
          <a:xfrm>
            <a:off x="1348730" y="5386131"/>
            <a:ext cx="6304816" cy="615553"/>
          </a:xfrm>
          <a:prstGeom prst="rect">
            <a:avLst/>
          </a:prstGeom>
          <a:noFill/>
          <a:ln w="9525">
            <a:noFill/>
            <a:miter lim="800000"/>
            <a:headEnd/>
            <a:tailEnd/>
          </a:ln>
        </p:spPr>
        <p:txBody>
          <a:bodyPr wrap="square">
            <a:spAutoFit/>
          </a:bodyPr>
          <a:lstStyle/>
          <a:p>
            <a:pPr algn="ctr">
              <a:buClr>
                <a:srgbClr val="006666"/>
              </a:buClr>
              <a:defRPr/>
            </a:pPr>
            <a:r>
              <a:rPr lang="es-ES" sz="1700" dirty="0">
                <a:solidFill>
                  <a:srgbClr val="FF3300"/>
                </a:solidFill>
                <a:latin typeface="+mj-lt"/>
                <a:cs typeface="Arial" pitchFamily="34" charset="0"/>
              </a:rPr>
              <a:t>¿Cómo debemos competir de forma que maximicemos </a:t>
            </a:r>
            <a:endParaRPr lang="es-ES" sz="1700" dirty="0" smtClean="0">
              <a:solidFill>
                <a:srgbClr val="FF3300"/>
              </a:solidFill>
              <a:latin typeface="+mj-lt"/>
              <a:cs typeface="Arial" pitchFamily="34" charset="0"/>
            </a:endParaRPr>
          </a:p>
          <a:p>
            <a:pPr algn="ctr">
              <a:buClr>
                <a:srgbClr val="006666"/>
              </a:buClr>
              <a:defRPr/>
            </a:pPr>
            <a:r>
              <a:rPr lang="es-ES" sz="1700" dirty="0" smtClean="0">
                <a:solidFill>
                  <a:srgbClr val="FF3300"/>
                </a:solidFill>
                <a:latin typeface="+mj-lt"/>
                <a:cs typeface="Arial" pitchFamily="34" charset="0"/>
              </a:rPr>
              <a:t>la </a:t>
            </a:r>
            <a:r>
              <a:rPr lang="es-ES" sz="1700" dirty="0">
                <a:solidFill>
                  <a:srgbClr val="FF3300"/>
                </a:solidFill>
                <a:latin typeface="+mj-lt"/>
                <a:cs typeface="Arial" pitchFamily="34" charset="0"/>
              </a:rPr>
              <a:t>rentabilidad del accionista en el largo plazo?</a:t>
            </a:r>
          </a:p>
        </p:txBody>
      </p:sp>
      <p:sp>
        <p:nvSpPr>
          <p:cNvPr id="11" name="Text Box 2"/>
          <p:cNvSpPr txBox="1">
            <a:spLocks noChangeArrowheads="1"/>
          </p:cNvSpPr>
          <p:nvPr/>
        </p:nvSpPr>
        <p:spPr bwMode="auto">
          <a:xfrm>
            <a:off x="193838" y="1041943"/>
            <a:ext cx="8633401" cy="584775"/>
          </a:xfrm>
          <a:prstGeom prst="rect">
            <a:avLst/>
          </a:prstGeom>
          <a:noFill/>
          <a:ln w="9525">
            <a:noFill/>
            <a:miter lim="800000"/>
            <a:headEnd/>
            <a:tailEnd/>
          </a:ln>
        </p:spPr>
        <p:txBody>
          <a:bodyPr wrap="square">
            <a:spAutoFit/>
          </a:bodyPr>
          <a:lstStyle/>
          <a:p>
            <a:pPr algn="ctr">
              <a:buClr>
                <a:srgbClr val="006666"/>
              </a:buClr>
              <a:defRPr/>
            </a:pPr>
            <a:r>
              <a:rPr lang="es-ES" sz="1600" dirty="0" smtClean="0">
                <a:solidFill>
                  <a:schemeClr val="tx1">
                    <a:lumMod val="65000"/>
                    <a:lumOff val="35000"/>
                  </a:schemeClr>
                </a:solidFill>
                <a:latin typeface="+mj-lt"/>
              </a:rPr>
              <a:t>El resultado del proceso estratégico es una propuesta de creación de valor basada en el entendimiento del entorno competitivo y en los recursos y capacidades de la empresa para competir eficazmente.</a:t>
            </a:r>
          </a:p>
        </p:txBody>
      </p:sp>
    </p:spTree>
    <p:extLst>
      <p:ext uri="{BB962C8B-B14F-4D97-AF65-F5344CB8AC3E}">
        <p14:creationId xmlns:p14="http://schemas.microsoft.com/office/powerpoint/2010/main" val="3827880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smtClean="0"/>
              <a:t>¿POR QUÉ ES NECESARIA LA DEFINICIÓN DE PLANES ESTRATÉGICOS?</a:t>
            </a:r>
            <a:endParaRPr lang="es-ES" dirty="0"/>
          </a:p>
        </p:txBody>
      </p:sp>
      <p:sp>
        <p:nvSpPr>
          <p:cNvPr id="3" name="Marcador de texto 2"/>
          <p:cNvSpPr>
            <a:spLocks noGrp="1"/>
          </p:cNvSpPr>
          <p:nvPr>
            <p:ph type="body" sz="quarter" idx="19"/>
          </p:nvPr>
        </p:nvSpPr>
        <p:spPr/>
        <p:txBody>
          <a:bodyPr/>
          <a:lstStyle/>
          <a:p>
            <a:endParaRPr lang="es-ES"/>
          </a:p>
        </p:txBody>
      </p:sp>
      <p:pic>
        <p:nvPicPr>
          <p:cNvPr id="4" name="Picture 2"/>
          <p:cNvPicPr>
            <a:picLocks noChangeAspect="1" noChangeArrowheads="1"/>
          </p:cNvPicPr>
          <p:nvPr/>
        </p:nvPicPr>
        <p:blipFill>
          <a:blip r:embed="rId2"/>
          <a:srcRect/>
          <a:stretch>
            <a:fillRect/>
          </a:stretch>
        </p:blipFill>
        <p:spPr bwMode="auto">
          <a:xfrm>
            <a:off x="309905" y="1622948"/>
            <a:ext cx="8212247" cy="4297106"/>
          </a:xfrm>
          <a:prstGeom prst="rect">
            <a:avLst/>
          </a:prstGeom>
          <a:noFill/>
          <a:ln w="9525">
            <a:noFill/>
            <a:miter lim="800000"/>
            <a:headEnd/>
            <a:tailEnd/>
          </a:ln>
          <a:effectLst/>
        </p:spPr>
      </p:pic>
      <p:sp>
        <p:nvSpPr>
          <p:cNvPr id="5" name="Text Box 2"/>
          <p:cNvSpPr txBox="1">
            <a:spLocks noChangeArrowheads="1"/>
          </p:cNvSpPr>
          <p:nvPr/>
        </p:nvSpPr>
        <p:spPr bwMode="auto">
          <a:xfrm>
            <a:off x="801427" y="1041923"/>
            <a:ext cx="7418223" cy="605721"/>
          </a:xfrm>
          <a:prstGeom prst="rect">
            <a:avLst/>
          </a:prstGeom>
          <a:noFill/>
          <a:ln w="9525">
            <a:noFill/>
            <a:miter lim="800000"/>
            <a:headEnd/>
            <a:tailEnd/>
          </a:ln>
        </p:spPr>
        <p:txBody>
          <a:bodyPr wrap="square">
            <a:spAutoFit/>
          </a:bodyPr>
          <a:lstStyle/>
          <a:p>
            <a:pPr algn="ctr">
              <a:buClr>
                <a:srgbClr val="006666"/>
              </a:buClr>
              <a:defRPr/>
            </a:pPr>
            <a:r>
              <a:rPr lang="es-ES" sz="1673" dirty="0">
                <a:solidFill>
                  <a:schemeClr val="tx1">
                    <a:lumMod val="75000"/>
                    <a:lumOff val="25000"/>
                  </a:schemeClr>
                </a:solidFill>
                <a:latin typeface="+mj-lt"/>
                <a:ea typeface="Tahoma" panose="020B0604030504040204" pitchFamily="34" charset="0"/>
                <a:cs typeface="Tahoma" panose="020B0604030504040204" pitchFamily="34" charset="0"/>
              </a:rPr>
              <a:t> Los procesos de planificación estratégica deben constituirse como palancas para el crecimiento rentable y continuo de las organizaciones.</a:t>
            </a:r>
          </a:p>
        </p:txBody>
      </p:sp>
      <p:sp>
        <p:nvSpPr>
          <p:cNvPr id="6" name="9 CuadroTexto"/>
          <p:cNvSpPr txBox="1"/>
          <p:nvPr/>
        </p:nvSpPr>
        <p:spPr>
          <a:xfrm>
            <a:off x="2222158" y="6006069"/>
            <a:ext cx="4387740" cy="228652"/>
          </a:xfrm>
          <a:prstGeom prst="rect">
            <a:avLst/>
          </a:prstGeom>
          <a:noFill/>
        </p:spPr>
        <p:txBody>
          <a:bodyPr wrap="none" rtlCol="0">
            <a:spAutoFit/>
          </a:bodyPr>
          <a:lstStyle/>
          <a:p>
            <a:r>
              <a:rPr lang="es-CO" sz="886"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Fuente: Carlos Vergara. Dirección Estratégica . Universidad de San Pablo CEU. 2008</a:t>
            </a:r>
          </a:p>
        </p:txBody>
      </p:sp>
    </p:spTree>
    <p:extLst>
      <p:ext uri="{BB962C8B-B14F-4D97-AF65-F5344CB8AC3E}">
        <p14:creationId xmlns:p14="http://schemas.microsoft.com/office/powerpoint/2010/main" val="3212949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7 Diagrama"/>
          <p:cNvGraphicFramePr/>
          <p:nvPr>
            <p:extLst>
              <p:ext uri="{D42A27DB-BD31-4B8C-83A1-F6EECF244321}">
                <p14:modId xmlns:p14="http://schemas.microsoft.com/office/powerpoint/2010/main" val="228140211"/>
              </p:ext>
            </p:extLst>
          </p:nvPr>
        </p:nvGraphicFramePr>
        <p:xfrm>
          <a:off x="1185538" y="1428034"/>
          <a:ext cx="6589782" cy="4109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27 CuadroTexto"/>
          <p:cNvSpPr txBox="1">
            <a:spLocks noChangeArrowheads="1"/>
          </p:cNvSpPr>
          <p:nvPr/>
        </p:nvSpPr>
        <p:spPr bwMode="auto">
          <a:xfrm>
            <a:off x="5348784" y="1573766"/>
            <a:ext cx="2125736" cy="726866"/>
          </a:xfrm>
          <a:prstGeom prst="rect">
            <a:avLst/>
          </a:prstGeom>
          <a:noFill/>
          <a:ln w="9525">
            <a:noFill/>
            <a:miter lim="800000"/>
            <a:headEnd/>
            <a:tailEnd/>
          </a:ln>
        </p:spPr>
        <p:txBody>
          <a:bodyPr wrap="square">
            <a:spAutoFit/>
          </a:bodyPr>
          <a:lstStyle/>
          <a:p>
            <a:r>
              <a:rPr lang="es-CO" sz="1378"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¿Conozco el ingreso  de mis clientes?</a:t>
            </a:r>
          </a:p>
          <a:p>
            <a:r>
              <a:rPr lang="es-CO" sz="1378"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¿Importo o exporto?</a:t>
            </a:r>
          </a:p>
        </p:txBody>
      </p:sp>
      <p:sp>
        <p:nvSpPr>
          <p:cNvPr id="11" name="27 CuadroTexto"/>
          <p:cNvSpPr txBox="1">
            <a:spLocks noChangeArrowheads="1"/>
          </p:cNvSpPr>
          <p:nvPr/>
        </p:nvSpPr>
        <p:spPr bwMode="auto">
          <a:xfrm>
            <a:off x="6836800" y="3132639"/>
            <a:ext cx="1593035" cy="726866"/>
          </a:xfrm>
          <a:prstGeom prst="rect">
            <a:avLst/>
          </a:prstGeom>
          <a:noFill/>
          <a:ln w="9525">
            <a:noFill/>
            <a:miter lim="800000"/>
            <a:headEnd/>
            <a:tailEnd/>
          </a:ln>
        </p:spPr>
        <p:txBody>
          <a:bodyPr wrap="square">
            <a:spAutoFit/>
          </a:bodyPr>
          <a:lstStyle/>
          <a:p>
            <a:pPr algn="just"/>
            <a:r>
              <a:rPr lang="es-CO" sz="1378"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¿Estos utilizando la tecnología a mi favor?</a:t>
            </a:r>
          </a:p>
        </p:txBody>
      </p:sp>
      <p:sp>
        <p:nvSpPr>
          <p:cNvPr id="13" name="27 CuadroTexto"/>
          <p:cNvSpPr txBox="1">
            <a:spLocks noChangeArrowheads="1"/>
          </p:cNvSpPr>
          <p:nvPr/>
        </p:nvSpPr>
        <p:spPr bwMode="auto">
          <a:xfrm>
            <a:off x="5299772" y="4691512"/>
            <a:ext cx="3151908" cy="726866"/>
          </a:xfrm>
          <a:prstGeom prst="rect">
            <a:avLst/>
          </a:prstGeom>
          <a:noFill/>
          <a:ln w="9525">
            <a:noFill/>
            <a:miter lim="800000"/>
            <a:headEnd/>
            <a:tailEnd/>
          </a:ln>
        </p:spPr>
        <p:txBody>
          <a:bodyPr wrap="square">
            <a:spAutoFit/>
          </a:bodyPr>
          <a:lstStyle/>
          <a:p>
            <a:pPr algn="just"/>
            <a:r>
              <a:rPr lang="es-CO" sz="1378"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¿Cuál es el marco legal del negocio?</a:t>
            </a:r>
          </a:p>
          <a:p>
            <a:pPr algn="just"/>
            <a:r>
              <a:rPr lang="es-CO" sz="1378"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¿Cómo puedo volver al gobierno mi aliado?</a:t>
            </a:r>
          </a:p>
        </p:txBody>
      </p:sp>
      <p:sp>
        <p:nvSpPr>
          <p:cNvPr id="14" name="27 CuadroTexto"/>
          <p:cNvSpPr txBox="1">
            <a:spLocks noChangeArrowheads="1"/>
          </p:cNvSpPr>
          <p:nvPr/>
        </p:nvSpPr>
        <p:spPr bwMode="auto">
          <a:xfrm>
            <a:off x="282947" y="2992841"/>
            <a:ext cx="1869916" cy="1150871"/>
          </a:xfrm>
          <a:prstGeom prst="rect">
            <a:avLst/>
          </a:prstGeom>
          <a:noFill/>
          <a:ln w="9525">
            <a:noFill/>
            <a:miter lim="800000"/>
            <a:headEnd/>
            <a:tailEnd/>
          </a:ln>
        </p:spPr>
        <p:txBody>
          <a:bodyPr wrap="square">
            <a:spAutoFit/>
          </a:bodyPr>
          <a:lstStyle/>
          <a:p>
            <a:pPr algn="just"/>
            <a:r>
              <a:rPr lang="es-CO" sz="1378"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¿Qué cambios de costumbres de mis clientes debo tener en cuenta en mi negocio?</a:t>
            </a:r>
          </a:p>
        </p:txBody>
      </p:sp>
      <p:sp>
        <p:nvSpPr>
          <p:cNvPr id="3" name="Marcador de texto 2"/>
          <p:cNvSpPr>
            <a:spLocks noGrp="1"/>
          </p:cNvSpPr>
          <p:nvPr>
            <p:ph type="body" sz="quarter" idx="11"/>
          </p:nvPr>
        </p:nvSpPr>
        <p:spPr/>
        <p:txBody>
          <a:bodyPr/>
          <a:lstStyle/>
          <a:p>
            <a:r>
              <a:rPr lang="es-ES" dirty="0" smtClean="0"/>
              <a:t>ANÁLISIS EXTERNO: VARIABLES AMBIENTE SOCIAL</a:t>
            </a:r>
            <a:endParaRPr lang="es-ES" dirty="0"/>
          </a:p>
        </p:txBody>
      </p:sp>
      <p:sp>
        <p:nvSpPr>
          <p:cNvPr id="4" name="Marcador de texto 3"/>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32743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graphicEl>
                                              <a:dgm id="{64E426E0-A59E-41E0-8C94-12D5214DC617}"/>
                                            </p:graphicEl>
                                          </p:spTgt>
                                        </p:tgtEl>
                                        <p:attrNameLst>
                                          <p:attrName>style.visibility</p:attrName>
                                        </p:attrNameLst>
                                      </p:cBhvr>
                                      <p:to>
                                        <p:strVal val="visible"/>
                                      </p:to>
                                    </p:set>
                                    <p:anim calcmode="lin" valueType="num">
                                      <p:cBhvr additive="base">
                                        <p:cTn id="7" dur="500" fill="hold"/>
                                        <p:tgtEl>
                                          <p:spTgt spid="9">
                                            <p:graphicEl>
                                              <a:dgm id="{64E426E0-A59E-41E0-8C94-12D5214DC61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64E426E0-A59E-41E0-8C94-12D5214DC617}"/>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9">
                                            <p:graphicEl>
                                              <a:dgm id="{8575BCE7-A6BD-41CF-9D1A-6B0227F2BD8E}"/>
                                            </p:graphicEl>
                                          </p:spTgt>
                                        </p:tgtEl>
                                        <p:attrNameLst>
                                          <p:attrName>style.visibility</p:attrName>
                                        </p:attrNameLst>
                                      </p:cBhvr>
                                      <p:to>
                                        <p:strVal val="visible"/>
                                      </p:to>
                                    </p:set>
                                    <p:anim calcmode="lin" valueType="num">
                                      <p:cBhvr additive="base">
                                        <p:cTn id="23" dur="500" fill="hold"/>
                                        <p:tgtEl>
                                          <p:spTgt spid="9">
                                            <p:graphicEl>
                                              <a:dgm id="{8575BCE7-A6BD-41CF-9D1A-6B0227F2BD8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graphicEl>
                                              <a:dgm id="{8575BCE7-A6BD-41CF-9D1A-6B0227F2BD8E}"/>
                                            </p:graphic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left)">
                                      <p:cBhvr>
                                        <p:cTn id="29" dur="500"/>
                                        <p:tgtEl>
                                          <p:spTgt spid="11">
                                            <p:txEl>
                                              <p:pRg st="0" end="0"/>
                                            </p:txEl>
                                          </p:spTgt>
                                        </p:tgtEl>
                                      </p:cBhvr>
                                    </p:animEffect>
                                  </p:childTnLst>
                                </p:cTn>
                              </p:par>
                              <p:par>
                                <p:cTn id="30" presetID="2" presetClass="entr" presetSubtype="1" fill="hold" grpId="0" nodeType="withEffect">
                                  <p:stCondLst>
                                    <p:cond delay="0"/>
                                  </p:stCondLst>
                                  <p:childTnLst>
                                    <p:set>
                                      <p:cBhvr>
                                        <p:cTn id="31" dur="1" fill="hold">
                                          <p:stCondLst>
                                            <p:cond delay="0"/>
                                          </p:stCondLst>
                                        </p:cTn>
                                        <p:tgtEl>
                                          <p:spTgt spid="9">
                                            <p:graphicEl>
                                              <a:dgm id="{BE1002A3-E10A-4C08-B557-F4D367076E26}"/>
                                            </p:graphicEl>
                                          </p:spTgt>
                                        </p:tgtEl>
                                        <p:attrNameLst>
                                          <p:attrName>style.visibility</p:attrName>
                                        </p:attrNameLst>
                                      </p:cBhvr>
                                      <p:to>
                                        <p:strVal val="visible"/>
                                      </p:to>
                                    </p:set>
                                    <p:anim calcmode="lin" valueType="num">
                                      <p:cBhvr additive="base">
                                        <p:cTn id="32" dur="500" fill="hold"/>
                                        <p:tgtEl>
                                          <p:spTgt spid="9">
                                            <p:graphicEl>
                                              <a:dgm id="{BE1002A3-E10A-4C08-B557-F4D367076E26}"/>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BE1002A3-E10A-4C08-B557-F4D367076E26}"/>
                                            </p:graphic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9">
                                            <p:graphicEl>
                                              <a:dgm id="{CF359107-99E3-494F-A870-FAD61BE37203}"/>
                                            </p:graphicEl>
                                          </p:spTgt>
                                        </p:tgtEl>
                                        <p:attrNameLst>
                                          <p:attrName>style.visibility</p:attrName>
                                        </p:attrNameLst>
                                      </p:cBhvr>
                                      <p:to>
                                        <p:strVal val="visible"/>
                                      </p:to>
                                    </p:set>
                                    <p:anim calcmode="lin" valueType="num">
                                      <p:cBhvr additive="base">
                                        <p:cTn id="38" dur="500" fill="hold"/>
                                        <p:tgtEl>
                                          <p:spTgt spid="9">
                                            <p:graphicEl>
                                              <a:dgm id="{CF359107-99E3-494F-A870-FAD61BE37203}"/>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graphicEl>
                                              <a:dgm id="{CF359107-99E3-494F-A870-FAD61BE37203}"/>
                                            </p:graphicEl>
                                          </p:spTgt>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9">
                                            <p:graphicEl>
                                              <a:dgm id="{372647F3-3392-4DAD-A3ED-B23357EF8654}"/>
                                            </p:graphicEl>
                                          </p:spTgt>
                                        </p:tgtEl>
                                        <p:attrNameLst>
                                          <p:attrName>style.visibility</p:attrName>
                                        </p:attrNameLst>
                                      </p:cBhvr>
                                      <p:to>
                                        <p:strVal val="visible"/>
                                      </p:to>
                                    </p:set>
                                    <p:anim calcmode="lin" valueType="num">
                                      <p:cBhvr additive="base">
                                        <p:cTn id="42" dur="500" fill="hold"/>
                                        <p:tgtEl>
                                          <p:spTgt spid="9">
                                            <p:graphicEl>
                                              <a:dgm id="{372647F3-3392-4DAD-A3ED-B23357EF8654}"/>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372647F3-3392-4DAD-A3ED-B23357EF8654}"/>
                                            </p:graphic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wipe(left)">
                                      <p:cBhvr>
                                        <p:cTn id="53" dur="500"/>
                                        <p:tgtEl>
                                          <p:spTgt spid="13">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9">
                                            <p:graphicEl>
                                              <a:dgm id="{F653A91F-3456-45D1-BDAB-0D6E2E721068}"/>
                                            </p:graphicEl>
                                          </p:spTgt>
                                        </p:tgtEl>
                                        <p:attrNameLst>
                                          <p:attrName>style.visibility</p:attrName>
                                        </p:attrNameLst>
                                      </p:cBhvr>
                                      <p:to>
                                        <p:strVal val="visible"/>
                                      </p:to>
                                    </p:set>
                                    <p:anim calcmode="lin" valueType="num">
                                      <p:cBhvr additive="base">
                                        <p:cTn id="58" dur="500" fill="hold"/>
                                        <p:tgtEl>
                                          <p:spTgt spid="9">
                                            <p:graphicEl>
                                              <a:dgm id="{F653A91F-3456-45D1-BDAB-0D6E2E721068}"/>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9">
                                            <p:graphicEl>
                                              <a:dgm id="{F653A91F-3456-45D1-BDAB-0D6E2E721068}"/>
                                            </p:graphicEl>
                                          </p:spTgt>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9">
                                            <p:graphicEl>
                                              <a:dgm id="{67EEC43C-CCFD-42EB-B3EA-359C3570DC8C}"/>
                                            </p:graphicEl>
                                          </p:spTgt>
                                        </p:tgtEl>
                                        <p:attrNameLst>
                                          <p:attrName>style.visibility</p:attrName>
                                        </p:attrNameLst>
                                      </p:cBhvr>
                                      <p:to>
                                        <p:strVal val="visible"/>
                                      </p:to>
                                    </p:set>
                                    <p:anim calcmode="lin" valueType="num">
                                      <p:cBhvr additive="base">
                                        <p:cTn id="62" dur="500" fill="hold"/>
                                        <p:tgtEl>
                                          <p:spTgt spid="9">
                                            <p:graphicEl>
                                              <a:dgm id="{67EEC43C-CCFD-42EB-B3EA-359C3570DC8C}"/>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graphicEl>
                                              <a:dgm id="{67EEC43C-CCFD-42EB-B3EA-359C3570DC8C}"/>
                                            </p:graphicEl>
                                          </p:spTgt>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9">
                                            <p:graphicEl>
                                              <a:dgm id="{6BF3EEBD-3346-411F-B3C5-CA5A163C69EE}"/>
                                            </p:graphicEl>
                                          </p:spTgt>
                                        </p:tgtEl>
                                        <p:attrNameLst>
                                          <p:attrName>style.visibility</p:attrName>
                                        </p:attrNameLst>
                                      </p:cBhvr>
                                      <p:to>
                                        <p:strVal val="visible"/>
                                      </p:to>
                                    </p:set>
                                    <p:anim calcmode="lin" valueType="num">
                                      <p:cBhvr additive="base">
                                        <p:cTn id="66" dur="500" fill="hold"/>
                                        <p:tgtEl>
                                          <p:spTgt spid="9">
                                            <p:graphicEl>
                                              <a:dgm id="{6BF3EEBD-3346-411F-B3C5-CA5A163C69EE}"/>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9">
                                            <p:graphicEl>
                                              <a:dgm id="{6BF3EEBD-3346-411F-B3C5-CA5A163C69EE}"/>
                                            </p:graphicEl>
                                          </p:spTgt>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4">
                                            <p:txEl>
                                              <p:pRg st="0" end="0"/>
                                            </p:txEl>
                                          </p:spTgt>
                                        </p:tgtEl>
                                        <p:attrNameLst>
                                          <p:attrName>style.visibility</p:attrName>
                                        </p:attrNameLst>
                                      </p:cBhvr>
                                      <p:to>
                                        <p:strVal val="visible"/>
                                      </p:to>
                                    </p:set>
                                    <p:animEffect transition="in" filter="wipe(left)">
                                      <p:cBhvr>
                                        <p:cTn id="7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srcRect/>
          <a:stretch>
            <a:fillRect/>
          </a:stretch>
        </p:blipFill>
        <p:spPr bwMode="auto">
          <a:xfrm>
            <a:off x="581290" y="1391884"/>
            <a:ext cx="7887895" cy="4588001"/>
          </a:xfrm>
          <a:prstGeom prst="rect">
            <a:avLst/>
          </a:prstGeom>
          <a:noFill/>
          <a:ln w="9525">
            <a:noFill/>
            <a:miter lim="800000"/>
            <a:headEnd/>
            <a:tailEnd/>
          </a:ln>
          <a:effectLst/>
        </p:spPr>
      </p:pic>
      <p:sp>
        <p:nvSpPr>
          <p:cNvPr id="4" name="Marcador de texto 3"/>
          <p:cNvSpPr>
            <a:spLocks noGrp="1"/>
          </p:cNvSpPr>
          <p:nvPr>
            <p:ph type="body" sz="quarter" idx="11"/>
          </p:nvPr>
        </p:nvSpPr>
        <p:spPr/>
        <p:txBody>
          <a:bodyPr/>
          <a:lstStyle/>
          <a:p>
            <a:r>
              <a:rPr lang="es-ES" dirty="0" smtClean="0"/>
              <a:t>ANÁLISIS EXTERNO: VARIABLES AMBIENTE SOCIAL</a:t>
            </a:r>
            <a:endParaRPr lang="es-ES" dirty="0"/>
          </a:p>
        </p:txBody>
      </p:sp>
      <p:sp>
        <p:nvSpPr>
          <p:cNvPr id="5" name="Marcador de texto 4"/>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2944390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53772" y="1331307"/>
            <a:ext cx="6713533" cy="4317272"/>
          </a:xfrm>
          <a:prstGeom prst="rect">
            <a:avLst/>
          </a:prstGeom>
        </p:spPr>
        <p:txBody>
          <a:bodyPr wrap="square">
            <a:spAutoFit/>
          </a:bodyPr>
          <a:lstStyle/>
          <a:p>
            <a:r>
              <a:rPr lang="es-ES" sz="2362" b="1" dirty="0">
                <a:solidFill>
                  <a:srgbClr val="FF6600"/>
                </a:solidFill>
                <a:latin typeface="+mj-lt"/>
                <a:ea typeface="Tahoma" panose="020B0604030504040204" pitchFamily="34" charset="0"/>
                <a:cs typeface="Tahoma" panose="020B0604030504040204" pitchFamily="34" charset="0"/>
              </a:rPr>
              <a:t>¿Con quién voy a competir?</a:t>
            </a:r>
          </a:p>
          <a:p>
            <a:r>
              <a:rPr lang="es-ES" sz="1968" dirty="0">
                <a:solidFill>
                  <a:schemeClr val="tx1">
                    <a:lumMod val="65000"/>
                    <a:lumOff val="35000"/>
                  </a:schemeClr>
                </a:solidFill>
                <a:latin typeface="+mj-lt"/>
                <a:ea typeface="Tahoma" panose="020B0604030504040204" pitchFamily="34" charset="0"/>
                <a:cs typeface="Tahoma" panose="020B0604030504040204" pitchFamily="34" charset="0"/>
              </a:rPr>
              <a:t>Competidores directos e indirectos.</a:t>
            </a:r>
          </a:p>
          <a:p>
            <a:endParaRPr lang="es-ES" sz="1082" b="1" dirty="0">
              <a:solidFill>
                <a:srgbClr val="000000"/>
              </a:solidFill>
              <a:latin typeface="+mj-lt"/>
              <a:ea typeface="Tahoma" panose="020B0604030504040204" pitchFamily="34" charset="0"/>
              <a:cs typeface="Tahoma" panose="020B0604030504040204" pitchFamily="34" charset="0"/>
            </a:endParaRPr>
          </a:p>
          <a:p>
            <a:pPr algn="r"/>
            <a:r>
              <a:rPr lang="es-ES" sz="2362" b="1" dirty="0">
                <a:solidFill>
                  <a:schemeClr val="accent3"/>
                </a:solidFill>
                <a:latin typeface="+mj-lt"/>
                <a:ea typeface="Tahoma" panose="020B0604030504040204" pitchFamily="34" charset="0"/>
                <a:cs typeface="Tahoma" panose="020B0604030504040204" pitchFamily="34" charset="0"/>
              </a:rPr>
              <a:t>¿Quién me puede sustituir?</a:t>
            </a:r>
            <a:endParaRPr lang="es-ES" sz="1968" b="1" dirty="0">
              <a:solidFill>
                <a:schemeClr val="accent3"/>
              </a:solidFill>
              <a:latin typeface="+mj-lt"/>
              <a:ea typeface="Tahoma" panose="020B0604030504040204" pitchFamily="34" charset="0"/>
              <a:cs typeface="Tahoma" panose="020B0604030504040204" pitchFamily="34" charset="0"/>
            </a:endParaRPr>
          </a:p>
          <a:p>
            <a:pPr algn="r"/>
            <a:r>
              <a:rPr lang="es-ES" sz="1968" dirty="0">
                <a:solidFill>
                  <a:schemeClr val="tx1">
                    <a:lumMod val="65000"/>
                    <a:lumOff val="35000"/>
                  </a:schemeClr>
                </a:solidFill>
                <a:latin typeface="+mj-lt"/>
                <a:ea typeface="Tahoma" panose="020B0604030504040204" pitchFamily="34" charset="0"/>
                <a:cs typeface="Tahoma" panose="020B0604030504040204" pitchFamily="34" charset="0"/>
              </a:rPr>
              <a:t>Productos sustitutos.</a:t>
            </a:r>
          </a:p>
          <a:p>
            <a:endParaRPr lang="es-ES" sz="1574" b="1" dirty="0">
              <a:solidFill>
                <a:srgbClr val="000000"/>
              </a:solidFill>
              <a:latin typeface="+mj-lt"/>
              <a:ea typeface="Tahoma" panose="020B0604030504040204" pitchFamily="34" charset="0"/>
              <a:cs typeface="Tahoma" panose="020B0604030504040204" pitchFamily="34" charset="0"/>
            </a:endParaRPr>
          </a:p>
          <a:p>
            <a:r>
              <a:rPr lang="es-ES" sz="2362" b="1" dirty="0">
                <a:solidFill>
                  <a:srgbClr val="FF0000"/>
                </a:solidFill>
                <a:latin typeface="+mj-lt"/>
                <a:ea typeface="Tahoma" panose="020B0604030504040204" pitchFamily="34" charset="0"/>
                <a:cs typeface="Tahoma" panose="020B0604030504040204" pitchFamily="34" charset="0"/>
              </a:rPr>
              <a:t>¿Quién me va a complementar?</a:t>
            </a:r>
          </a:p>
          <a:p>
            <a:r>
              <a:rPr lang="es-ES" sz="1968" dirty="0">
                <a:solidFill>
                  <a:schemeClr val="tx1">
                    <a:lumMod val="65000"/>
                    <a:lumOff val="35000"/>
                  </a:schemeClr>
                </a:solidFill>
                <a:latin typeface="+mj-lt"/>
                <a:ea typeface="Tahoma" panose="020B0604030504040204" pitchFamily="34" charset="0"/>
                <a:cs typeface="Tahoma" panose="020B0604030504040204" pitchFamily="34" charset="0"/>
              </a:rPr>
              <a:t>Productos complementarios</a:t>
            </a:r>
          </a:p>
          <a:p>
            <a:endParaRPr lang="es-ES" sz="1574" b="1" dirty="0">
              <a:solidFill>
                <a:srgbClr val="000000"/>
              </a:solidFill>
              <a:latin typeface="+mj-lt"/>
              <a:ea typeface="Tahoma" panose="020B0604030504040204" pitchFamily="34" charset="0"/>
              <a:cs typeface="Tahoma" panose="020B0604030504040204" pitchFamily="34" charset="0"/>
            </a:endParaRPr>
          </a:p>
          <a:p>
            <a:pPr algn="r"/>
            <a:r>
              <a:rPr lang="es-ES" sz="2362" b="1" dirty="0">
                <a:solidFill>
                  <a:schemeClr val="tx2">
                    <a:lumMod val="75000"/>
                  </a:schemeClr>
                </a:solidFill>
                <a:latin typeface="+mj-lt"/>
                <a:ea typeface="Tahoma" panose="020B0604030504040204" pitchFamily="34" charset="0"/>
                <a:cs typeface="Tahoma" panose="020B0604030504040204" pitchFamily="34" charset="0"/>
              </a:rPr>
              <a:t>¿Con quién voy a tener que negociar?</a:t>
            </a:r>
          </a:p>
          <a:p>
            <a:pPr algn="r"/>
            <a:r>
              <a:rPr lang="es-ES" sz="1968" dirty="0">
                <a:solidFill>
                  <a:schemeClr val="tx1">
                    <a:lumMod val="65000"/>
                    <a:lumOff val="35000"/>
                  </a:schemeClr>
                </a:solidFill>
                <a:latin typeface="+mj-lt"/>
                <a:ea typeface="Tahoma" panose="020B0604030504040204" pitchFamily="34" charset="0"/>
                <a:cs typeface="Tahoma" panose="020B0604030504040204" pitchFamily="34" charset="0"/>
              </a:rPr>
              <a:t>Proveedores, distribuidores, clientes.</a:t>
            </a:r>
          </a:p>
          <a:p>
            <a:endParaRPr lang="es-ES" sz="1574" dirty="0">
              <a:solidFill>
                <a:srgbClr val="0070C0"/>
              </a:solidFill>
              <a:latin typeface="+mj-lt"/>
              <a:ea typeface="Tahoma" panose="020B0604030504040204" pitchFamily="34" charset="0"/>
              <a:cs typeface="Tahoma" panose="020B0604030504040204" pitchFamily="34" charset="0"/>
            </a:endParaRPr>
          </a:p>
          <a:p>
            <a:r>
              <a:rPr lang="es-ES" sz="2362" b="1" dirty="0">
                <a:solidFill>
                  <a:srgbClr val="0070C0"/>
                </a:solidFill>
                <a:latin typeface="+mj-lt"/>
                <a:ea typeface="Tahoma" panose="020B0604030504040204" pitchFamily="34" charset="0"/>
                <a:cs typeface="Tahoma" panose="020B0604030504040204" pitchFamily="34" charset="0"/>
              </a:rPr>
              <a:t>¿Es atractivo el sector en el que estoy?</a:t>
            </a:r>
          </a:p>
          <a:p>
            <a:r>
              <a:rPr lang="es-ES" sz="1968" dirty="0">
                <a:solidFill>
                  <a:schemeClr val="tx1">
                    <a:lumMod val="65000"/>
                    <a:lumOff val="35000"/>
                  </a:schemeClr>
                </a:solidFill>
                <a:latin typeface="+mj-lt"/>
                <a:ea typeface="Tahoma" panose="020B0604030504040204" pitchFamily="34" charset="0"/>
                <a:cs typeface="Tahoma" panose="020B0604030504040204" pitchFamily="34" charset="0"/>
              </a:rPr>
              <a:t>Presente y futuro.</a:t>
            </a:r>
          </a:p>
        </p:txBody>
      </p:sp>
      <p:sp>
        <p:nvSpPr>
          <p:cNvPr id="4" name="Marcador de texto 3"/>
          <p:cNvSpPr>
            <a:spLocks noGrp="1"/>
          </p:cNvSpPr>
          <p:nvPr>
            <p:ph type="body" sz="quarter" idx="11"/>
          </p:nvPr>
        </p:nvSpPr>
        <p:spPr/>
        <p:txBody>
          <a:bodyPr/>
          <a:lstStyle/>
          <a:p>
            <a:r>
              <a:rPr lang="es-ES" sz="1900" dirty="0" smtClean="0"/>
              <a:t>ANÁLISIS ESTRUCTURAL: MODELO COMPETITIVO DE PORTER AMPLIADO</a:t>
            </a:r>
            <a:endParaRPr lang="es-ES" sz="1900" dirty="0"/>
          </a:p>
        </p:txBody>
      </p:sp>
      <p:sp>
        <p:nvSpPr>
          <p:cNvPr id="6" name="Marcador de texto 5"/>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23948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left)">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left)">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left)">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left)">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094072" y="1546727"/>
            <a:ext cx="6830187" cy="4607107"/>
          </a:xfrm>
          <a:prstGeom prst="rect">
            <a:avLst/>
          </a:prstGeom>
          <a:noFill/>
          <a:ln w="9525">
            <a:noFill/>
            <a:miter lim="800000"/>
            <a:headEnd/>
            <a:tailEnd/>
          </a:ln>
          <a:effectLst/>
        </p:spPr>
      </p:pic>
      <p:sp>
        <p:nvSpPr>
          <p:cNvPr id="6" name="Text Box 2"/>
          <p:cNvSpPr txBox="1">
            <a:spLocks noChangeArrowheads="1"/>
          </p:cNvSpPr>
          <p:nvPr/>
        </p:nvSpPr>
        <p:spPr bwMode="auto">
          <a:xfrm>
            <a:off x="408962" y="1065996"/>
            <a:ext cx="8435637" cy="363433"/>
          </a:xfrm>
          <a:prstGeom prst="rect">
            <a:avLst/>
          </a:prstGeom>
          <a:noFill/>
          <a:ln w="9525">
            <a:noFill/>
            <a:miter lim="800000"/>
            <a:headEnd/>
            <a:tailEnd/>
          </a:ln>
        </p:spPr>
        <p:txBody>
          <a:bodyPr wrap="square">
            <a:spAutoFit/>
          </a:bodyPr>
          <a:lstStyle/>
          <a:p>
            <a:pPr algn="just">
              <a:buClr>
                <a:srgbClr val="006666"/>
              </a:buClr>
              <a:defRPr/>
            </a:pPr>
            <a:r>
              <a:rPr lang="es-ES" sz="1771" dirty="0">
                <a:solidFill>
                  <a:schemeClr val="tx1">
                    <a:lumMod val="65000"/>
                    <a:lumOff val="35000"/>
                  </a:schemeClr>
                </a:solidFill>
                <a:latin typeface="+mj-lt"/>
              </a:rPr>
              <a:t>Diagnóstico competitivo que permite analizar la industria en términos de rentabilidad. </a:t>
            </a:r>
          </a:p>
        </p:txBody>
      </p:sp>
      <p:sp>
        <p:nvSpPr>
          <p:cNvPr id="7" name="5 CuadroTexto"/>
          <p:cNvSpPr txBox="1">
            <a:spLocks noChangeArrowheads="1"/>
          </p:cNvSpPr>
          <p:nvPr/>
        </p:nvSpPr>
        <p:spPr bwMode="auto">
          <a:xfrm>
            <a:off x="5432618" y="4941237"/>
            <a:ext cx="2770419" cy="364972"/>
          </a:xfrm>
          <a:prstGeom prst="rect">
            <a:avLst/>
          </a:prstGeom>
          <a:noFill/>
          <a:ln w="9525">
            <a:noFill/>
            <a:miter lim="800000"/>
            <a:headEnd/>
            <a:tailEnd/>
          </a:ln>
        </p:spPr>
        <p:txBody>
          <a:bodyPr wrap="square">
            <a:spAutoFit/>
          </a:bodyPr>
          <a:lstStyle/>
          <a:p>
            <a:pPr algn="r">
              <a:defRPr/>
            </a:pPr>
            <a:r>
              <a:rPr lang="es-CO" sz="886" dirty="0">
                <a:solidFill>
                  <a:schemeClr val="tx1">
                    <a:lumMod val="75000"/>
                    <a:lumOff val="25000"/>
                  </a:schemeClr>
                </a:solidFill>
                <a:latin typeface="+mj-lt"/>
              </a:rPr>
              <a:t>Fuente: Adaptado de  Estrategia Competitiva: Análisis de los Sectores Industriales, Michael </a:t>
            </a:r>
            <a:r>
              <a:rPr lang="es-CO" sz="886" dirty="0" err="1">
                <a:solidFill>
                  <a:schemeClr val="tx1">
                    <a:lumMod val="75000"/>
                    <a:lumOff val="25000"/>
                  </a:schemeClr>
                </a:solidFill>
                <a:latin typeface="+mj-lt"/>
              </a:rPr>
              <a:t>Porter</a:t>
            </a:r>
            <a:r>
              <a:rPr lang="es-CO" sz="886" dirty="0">
                <a:solidFill>
                  <a:schemeClr val="tx1">
                    <a:lumMod val="75000"/>
                    <a:lumOff val="25000"/>
                  </a:schemeClr>
                </a:solidFill>
                <a:latin typeface="+mj-lt"/>
              </a:rPr>
              <a:t>. 2000.</a:t>
            </a:r>
            <a:endParaRPr lang="es-ES" sz="886" i="1" dirty="0">
              <a:solidFill>
                <a:schemeClr val="tx1">
                  <a:lumMod val="75000"/>
                  <a:lumOff val="25000"/>
                </a:schemeClr>
              </a:solidFill>
              <a:latin typeface="+mj-lt"/>
            </a:endParaRPr>
          </a:p>
        </p:txBody>
      </p:sp>
      <p:sp>
        <p:nvSpPr>
          <p:cNvPr id="8" name="Marcador de texto 7"/>
          <p:cNvSpPr>
            <a:spLocks noGrp="1"/>
          </p:cNvSpPr>
          <p:nvPr>
            <p:ph type="body" sz="quarter" idx="19"/>
          </p:nvPr>
        </p:nvSpPr>
        <p:spPr/>
        <p:txBody>
          <a:bodyPr/>
          <a:lstStyle/>
          <a:p>
            <a:endParaRPr lang="es-ES"/>
          </a:p>
        </p:txBody>
      </p:sp>
      <p:sp>
        <p:nvSpPr>
          <p:cNvPr id="9" name="Marcador de texto 3"/>
          <p:cNvSpPr>
            <a:spLocks noGrp="1"/>
          </p:cNvSpPr>
          <p:nvPr>
            <p:ph type="body" sz="quarter" idx="11"/>
          </p:nvPr>
        </p:nvSpPr>
        <p:spPr>
          <a:xfrm>
            <a:off x="498927" y="525689"/>
            <a:ext cx="8023225" cy="581025"/>
          </a:xfrm>
        </p:spPr>
        <p:txBody>
          <a:bodyPr/>
          <a:lstStyle/>
          <a:p>
            <a:r>
              <a:rPr lang="es-ES" sz="1900" dirty="0" smtClean="0"/>
              <a:t>ANÁLISIS ESTRUCTURAL: MODELO COMPETITIVO DE PORTER AMPLIADO</a:t>
            </a:r>
            <a:endParaRPr lang="es-ES" sz="1900" dirty="0"/>
          </a:p>
        </p:txBody>
      </p:sp>
    </p:spTree>
    <p:extLst>
      <p:ext uri="{BB962C8B-B14F-4D97-AF65-F5344CB8AC3E}">
        <p14:creationId xmlns:p14="http://schemas.microsoft.com/office/powerpoint/2010/main" val="3178322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2676226" y="2366921"/>
            <a:ext cx="5057987" cy="1815882"/>
          </a:xfrm>
          <a:prstGeom prst="rect">
            <a:avLst/>
          </a:prstGeom>
          <a:noFill/>
          <a:ln w="9525">
            <a:noFill/>
            <a:miter lim="800000"/>
            <a:headEnd/>
            <a:tailEnd/>
          </a:ln>
        </p:spPr>
        <p:txBody>
          <a:bodyPr wrap="square">
            <a:spAutoFit/>
          </a:bodyPr>
          <a:lstStyle/>
          <a:p>
            <a:pPr marL="174955" indent="-174955" algn="just">
              <a:buClr>
                <a:srgbClr val="336699"/>
              </a:buClr>
              <a:buFontTx/>
              <a:buChar char="•"/>
            </a:pPr>
            <a:r>
              <a:rPr lang="es-CO" sz="1600" dirty="0">
                <a:solidFill>
                  <a:schemeClr val="tx1">
                    <a:lumMod val="65000"/>
                    <a:lumOff val="35000"/>
                  </a:schemeClr>
                </a:solidFill>
                <a:latin typeface="+mj-lt"/>
                <a:cs typeface="Arial" charset="0"/>
              </a:rPr>
              <a:t>Número de competidores.</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Tasas de crecimiento de la industria.</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Características del producto o servicio.</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Monto de costos fijos.</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Capacidad instalada.</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Altura de las barreras de salida.</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Diversidad de los rivales.</a:t>
            </a:r>
          </a:p>
        </p:txBody>
      </p:sp>
      <p:sp>
        <p:nvSpPr>
          <p:cNvPr id="14" name="Text Box 3"/>
          <p:cNvSpPr txBox="1">
            <a:spLocks noChangeArrowheads="1"/>
          </p:cNvSpPr>
          <p:nvPr/>
        </p:nvSpPr>
        <p:spPr bwMode="auto">
          <a:xfrm>
            <a:off x="498927" y="2601396"/>
            <a:ext cx="1559020" cy="817724"/>
          </a:xfrm>
          <a:prstGeom prst="rect">
            <a:avLst/>
          </a:prstGeom>
          <a:noFill/>
          <a:ln w="9525">
            <a:noFill/>
            <a:miter lim="800000"/>
            <a:headEnd/>
            <a:tailEnd/>
          </a:ln>
        </p:spPr>
        <p:txBody>
          <a:bodyPr>
            <a:spAutoFit/>
          </a:bodyPr>
          <a:lstStyle/>
          <a:p>
            <a:pPr eaLnBrk="0" hangingPunct="0">
              <a:spcBef>
                <a:spcPct val="50000"/>
              </a:spcBef>
            </a:pPr>
            <a:r>
              <a:rPr lang="es-ES_tradnl" sz="1574" b="1" i="1" dirty="0">
                <a:solidFill>
                  <a:schemeClr val="accent4">
                    <a:lumMod val="75000"/>
                  </a:schemeClr>
                </a:solidFill>
                <a:latin typeface="+mj-lt"/>
                <a:cs typeface="Arial" charset="0"/>
              </a:rPr>
              <a:t>Rivalidad entre empresas existentes</a:t>
            </a:r>
          </a:p>
        </p:txBody>
      </p:sp>
      <p:sp>
        <p:nvSpPr>
          <p:cNvPr id="15" name="Text Box 2"/>
          <p:cNvSpPr txBox="1">
            <a:spLocks noChangeArrowheads="1"/>
          </p:cNvSpPr>
          <p:nvPr/>
        </p:nvSpPr>
        <p:spPr bwMode="auto">
          <a:xfrm>
            <a:off x="2711562" y="4232277"/>
            <a:ext cx="6607916" cy="830997"/>
          </a:xfrm>
          <a:prstGeom prst="rect">
            <a:avLst/>
          </a:prstGeom>
          <a:noFill/>
          <a:ln w="9525">
            <a:noFill/>
            <a:miter lim="800000"/>
            <a:headEnd/>
            <a:tailEnd/>
          </a:ln>
        </p:spPr>
        <p:txBody>
          <a:bodyPr wrap="square">
            <a:spAutoFit/>
          </a:bodyPr>
          <a:lstStyle/>
          <a:p>
            <a:pPr marL="174955" indent="-174955" algn="just">
              <a:buClr>
                <a:srgbClr val="336699"/>
              </a:buClr>
              <a:buFontTx/>
              <a:buChar char="•"/>
            </a:pPr>
            <a:r>
              <a:rPr lang="es-CO" sz="1600" dirty="0">
                <a:solidFill>
                  <a:schemeClr val="tx1">
                    <a:lumMod val="65000"/>
                    <a:lumOff val="35000"/>
                  </a:schemeClr>
                </a:solidFill>
                <a:latin typeface="+mj-lt"/>
                <a:cs typeface="Arial" charset="0"/>
              </a:rPr>
              <a:t>Sustitutos que satisfacen la misma necesidad del producto.</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Influencia costos de cambio</a:t>
            </a:r>
            <a:r>
              <a:rPr lang="es-CO" sz="1600" dirty="0" smtClean="0">
                <a:solidFill>
                  <a:schemeClr val="tx1">
                    <a:lumMod val="65000"/>
                    <a:lumOff val="35000"/>
                  </a:schemeClr>
                </a:solidFill>
                <a:latin typeface="+mj-lt"/>
                <a:cs typeface="Arial" charset="0"/>
              </a:rPr>
              <a:t>.</a:t>
            </a:r>
          </a:p>
          <a:p>
            <a:pPr marL="174955" indent="-174955" algn="just">
              <a:buClr>
                <a:srgbClr val="336699"/>
              </a:buClr>
              <a:buFontTx/>
              <a:buChar char="•"/>
            </a:pPr>
            <a:r>
              <a:rPr lang="es-CO" sz="1600" dirty="0" smtClean="0">
                <a:solidFill>
                  <a:schemeClr val="tx1">
                    <a:lumMod val="65000"/>
                    <a:lumOff val="35000"/>
                  </a:schemeClr>
                </a:solidFill>
                <a:latin typeface="+mj-lt"/>
                <a:cs typeface="Arial" charset="0"/>
              </a:rPr>
              <a:t>Requerimientos de capital.</a:t>
            </a:r>
            <a:endParaRPr lang="es-CO" sz="1600" dirty="0">
              <a:solidFill>
                <a:schemeClr val="tx1">
                  <a:lumMod val="65000"/>
                  <a:lumOff val="35000"/>
                </a:schemeClr>
              </a:solidFill>
              <a:latin typeface="+mj-lt"/>
              <a:cs typeface="Arial" charset="0"/>
            </a:endParaRPr>
          </a:p>
        </p:txBody>
      </p:sp>
      <p:sp>
        <p:nvSpPr>
          <p:cNvPr id="16" name="Text Box 3"/>
          <p:cNvSpPr txBox="1">
            <a:spLocks noChangeArrowheads="1"/>
          </p:cNvSpPr>
          <p:nvPr/>
        </p:nvSpPr>
        <p:spPr bwMode="auto">
          <a:xfrm>
            <a:off x="449573" y="3992081"/>
            <a:ext cx="1477145" cy="817724"/>
          </a:xfrm>
          <a:prstGeom prst="rect">
            <a:avLst/>
          </a:prstGeom>
          <a:noFill/>
          <a:ln w="9525">
            <a:noFill/>
            <a:miter lim="800000"/>
            <a:headEnd/>
            <a:tailEnd/>
          </a:ln>
        </p:spPr>
        <p:txBody>
          <a:bodyPr wrap="square">
            <a:spAutoFit/>
          </a:bodyPr>
          <a:lstStyle/>
          <a:p>
            <a:pPr eaLnBrk="0" hangingPunct="0">
              <a:spcBef>
                <a:spcPct val="50000"/>
              </a:spcBef>
            </a:pPr>
            <a:r>
              <a:rPr lang="es-ES_tradnl" sz="1574" b="1" i="1" dirty="0">
                <a:solidFill>
                  <a:schemeClr val="accent4">
                    <a:lumMod val="75000"/>
                  </a:schemeClr>
                </a:solidFill>
                <a:latin typeface="+mj-lt"/>
                <a:cs typeface="Arial" charset="0"/>
              </a:rPr>
              <a:t>Amenaza de  productos sustitutos</a:t>
            </a:r>
          </a:p>
        </p:txBody>
      </p:sp>
      <p:sp>
        <p:nvSpPr>
          <p:cNvPr id="17" name="Text Box 2"/>
          <p:cNvSpPr txBox="1">
            <a:spLocks noChangeArrowheads="1"/>
          </p:cNvSpPr>
          <p:nvPr/>
        </p:nvSpPr>
        <p:spPr bwMode="auto">
          <a:xfrm>
            <a:off x="2676226" y="5082571"/>
            <a:ext cx="2882177" cy="1077218"/>
          </a:xfrm>
          <a:prstGeom prst="rect">
            <a:avLst/>
          </a:prstGeom>
          <a:noFill/>
          <a:ln w="9525">
            <a:noFill/>
            <a:miter lim="800000"/>
            <a:headEnd/>
            <a:tailEnd/>
          </a:ln>
        </p:spPr>
        <p:txBody>
          <a:bodyPr wrap="square">
            <a:spAutoFit/>
          </a:bodyPr>
          <a:lstStyle/>
          <a:p>
            <a:pPr marL="174955" indent="-174955" algn="just">
              <a:buClr>
                <a:srgbClr val="336699"/>
              </a:buClr>
              <a:buFontTx/>
              <a:buChar char="•"/>
            </a:pPr>
            <a:r>
              <a:rPr lang="es-CO" sz="1600" dirty="0">
                <a:solidFill>
                  <a:schemeClr val="tx1">
                    <a:lumMod val="65000"/>
                    <a:lumOff val="35000"/>
                  </a:schemeClr>
                </a:solidFill>
                <a:latin typeface="+mj-lt"/>
                <a:cs typeface="Arial" charset="0"/>
              </a:rPr>
              <a:t>Consumidores.</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Proveedores.</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Colaboradores</a:t>
            </a:r>
            <a:r>
              <a:rPr lang="es-CO" sz="1600" dirty="0" smtClean="0">
                <a:solidFill>
                  <a:schemeClr val="tx1">
                    <a:lumMod val="65000"/>
                    <a:lumOff val="35000"/>
                  </a:schemeClr>
                </a:solidFill>
                <a:latin typeface="+mj-lt"/>
                <a:cs typeface="Arial" charset="0"/>
              </a:rPr>
              <a:t>.</a:t>
            </a:r>
          </a:p>
          <a:p>
            <a:pPr marL="174955" indent="-174955" algn="just">
              <a:buClr>
                <a:srgbClr val="336699"/>
              </a:buClr>
              <a:buFontTx/>
              <a:buChar char="•"/>
            </a:pPr>
            <a:r>
              <a:rPr lang="es-CO" sz="1600" dirty="0" smtClean="0">
                <a:solidFill>
                  <a:schemeClr val="tx1">
                    <a:lumMod val="65000"/>
                    <a:lumOff val="35000"/>
                  </a:schemeClr>
                </a:solidFill>
                <a:latin typeface="+mj-lt"/>
                <a:cs typeface="Arial" charset="0"/>
              </a:rPr>
              <a:t>Complementadores.</a:t>
            </a:r>
            <a:endParaRPr lang="es-CO" sz="1600" dirty="0">
              <a:solidFill>
                <a:schemeClr val="tx1">
                  <a:lumMod val="65000"/>
                  <a:lumOff val="35000"/>
                </a:schemeClr>
              </a:solidFill>
              <a:latin typeface="+mj-lt"/>
              <a:cs typeface="Arial" charset="0"/>
            </a:endParaRPr>
          </a:p>
        </p:txBody>
      </p:sp>
      <p:sp>
        <p:nvSpPr>
          <p:cNvPr id="18" name="Text Box 3"/>
          <p:cNvSpPr txBox="1">
            <a:spLocks noChangeArrowheads="1"/>
          </p:cNvSpPr>
          <p:nvPr/>
        </p:nvSpPr>
        <p:spPr bwMode="auto">
          <a:xfrm>
            <a:off x="426722" y="5153094"/>
            <a:ext cx="1559020" cy="575435"/>
          </a:xfrm>
          <a:prstGeom prst="rect">
            <a:avLst/>
          </a:prstGeom>
          <a:noFill/>
          <a:ln w="9525">
            <a:noFill/>
            <a:miter lim="800000"/>
            <a:headEnd/>
            <a:tailEnd/>
          </a:ln>
        </p:spPr>
        <p:txBody>
          <a:bodyPr>
            <a:spAutoFit/>
          </a:bodyPr>
          <a:lstStyle/>
          <a:p>
            <a:pPr eaLnBrk="0" hangingPunct="0">
              <a:spcBef>
                <a:spcPct val="50000"/>
              </a:spcBef>
            </a:pPr>
            <a:r>
              <a:rPr lang="es-ES_tradnl" sz="1574" b="1" i="1" dirty="0">
                <a:solidFill>
                  <a:schemeClr val="accent4">
                    <a:lumMod val="75000"/>
                  </a:schemeClr>
                </a:solidFill>
                <a:latin typeface="+mj-lt"/>
                <a:cs typeface="Arial" charset="0"/>
              </a:rPr>
              <a:t>Poder </a:t>
            </a:r>
            <a:r>
              <a:rPr lang="es-ES_tradnl" sz="1574" b="1" i="1" dirty="0" err="1">
                <a:solidFill>
                  <a:schemeClr val="accent4">
                    <a:lumMod val="75000"/>
                  </a:schemeClr>
                </a:solidFill>
                <a:latin typeface="+mj-lt"/>
                <a:cs typeface="Arial" charset="0"/>
              </a:rPr>
              <a:t>Stakeholders</a:t>
            </a:r>
            <a:endParaRPr lang="es-ES_tradnl" sz="1574" b="1" i="1" dirty="0">
              <a:solidFill>
                <a:schemeClr val="accent4">
                  <a:lumMod val="75000"/>
                </a:schemeClr>
              </a:solidFill>
              <a:latin typeface="+mj-lt"/>
              <a:cs typeface="Arial" charset="0"/>
            </a:endParaRPr>
          </a:p>
        </p:txBody>
      </p:sp>
      <p:sp>
        <p:nvSpPr>
          <p:cNvPr id="19" name="Text Box 2"/>
          <p:cNvSpPr txBox="1">
            <a:spLocks noChangeArrowheads="1"/>
          </p:cNvSpPr>
          <p:nvPr/>
        </p:nvSpPr>
        <p:spPr bwMode="auto">
          <a:xfrm>
            <a:off x="2676226" y="1023448"/>
            <a:ext cx="5296953" cy="1323439"/>
          </a:xfrm>
          <a:prstGeom prst="rect">
            <a:avLst/>
          </a:prstGeom>
          <a:noFill/>
          <a:ln w="9525">
            <a:noFill/>
            <a:miter lim="800000"/>
            <a:headEnd/>
            <a:tailEnd/>
          </a:ln>
        </p:spPr>
        <p:txBody>
          <a:bodyPr wrap="square">
            <a:spAutoFit/>
          </a:bodyPr>
          <a:lstStyle/>
          <a:p>
            <a:pPr marL="174955" indent="-174955" algn="just">
              <a:buClr>
                <a:srgbClr val="336699"/>
              </a:buClr>
              <a:buFontTx/>
              <a:buChar char="•"/>
            </a:pPr>
            <a:r>
              <a:rPr lang="es-CO" sz="1600" dirty="0">
                <a:solidFill>
                  <a:schemeClr val="tx1">
                    <a:lumMod val="65000"/>
                    <a:lumOff val="35000"/>
                  </a:schemeClr>
                </a:solidFill>
                <a:latin typeface="+mj-lt"/>
                <a:cs typeface="Arial" charset="0"/>
              </a:rPr>
              <a:t>Economías de escala.</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Diferenciación de productos.</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Requerimientos de capital.</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Costos de cambio.</a:t>
            </a:r>
          </a:p>
          <a:p>
            <a:pPr marL="174955" indent="-174955" algn="just">
              <a:buClr>
                <a:srgbClr val="336699"/>
              </a:buClr>
              <a:buFontTx/>
              <a:buChar char="•"/>
            </a:pPr>
            <a:r>
              <a:rPr lang="es-CO" sz="1600" dirty="0">
                <a:solidFill>
                  <a:schemeClr val="tx1">
                    <a:lumMod val="65000"/>
                    <a:lumOff val="35000"/>
                  </a:schemeClr>
                </a:solidFill>
                <a:latin typeface="+mj-lt"/>
                <a:cs typeface="Arial" charset="0"/>
              </a:rPr>
              <a:t>Acceso a canales de distribución.</a:t>
            </a:r>
          </a:p>
        </p:txBody>
      </p:sp>
      <p:sp>
        <p:nvSpPr>
          <p:cNvPr id="20" name="Text Box 3"/>
          <p:cNvSpPr txBox="1">
            <a:spLocks noChangeArrowheads="1"/>
          </p:cNvSpPr>
          <p:nvPr/>
        </p:nvSpPr>
        <p:spPr bwMode="auto">
          <a:xfrm>
            <a:off x="426722" y="1300528"/>
            <a:ext cx="1559020" cy="819070"/>
          </a:xfrm>
          <a:prstGeom prst="rect">
            <a:avLst/>
          </a:prstGeom>
          <a:noFill/>
          <a:ln w="9525">
            <a:noFill/>
            <a:miter lim="800000"/>
            <a:headEnd/>
            <a:tailEnd/>
          </a:ln>
        </p:spPr>
        <p:txBody>
          <a:bodyPr wrap="square">
            <a:spAutoFit/>
          </a:bodyPr>
          <a:lstStyle/>
          <a:p>
            <a:pPr eaLnBrk="0" hangingPunct="0">
              <a:spcBef>
                <a:spcPct val="50000"/>
              </a:spcBef>
            </a:pPr>
            <a:r>
              <a:rPr lang="es-ES_tradnl" sz="1574" b="1" i="1" dirty="0" smtClean="0">
                <a:solidFill>
                  <a:schemeClr val="accent4">
                    <a:lumMod val="75000"/>
                  </a:schemeClr>
                </a:solidFill>
                <a:latin typeface="+mj-lt"/>
                <a:cs typeface="Arial" charset="0"/>
              </a:rPr>
              <a:t>Amenaza de Nuevos </a:t>
            </a:r>
            <a:r>
              <a:rPr lang="es-ES_tradnl" sz="1574" b="1" i="1" dirty="0">
                <a:solidFill>
                  <a:schemeClr val="accent4">
                    <a:lumMod val="75000"/>
                  </a:schemeClr>
                </a:solidFill>
                <a:latin typeface="+mj-lt"/>
                <a:cs typeface="Arial" charset="0"/>
              </a:rPr>
              <a:t>participantes</a:t>
            </a:r>
          </a:p>
        </p:txBody>
      </p:sp>
      <p:sp>
        <p:nvSpPr>
          <p:cNvPr id="24" name="23 Flecha derecha"/>
          <p:cNvSpPr>
            <a:spLocks noChangeArrowheads="1"/>
          </p:cNvSpPr>
          <p:nvPr/>
        </p:nvSpPr>
        <p:spPr bwMode="auto">
          <a:xfrm>
            <a:off x="1879401" y="1151112"/>
            <a:ext cx="632673" cy="751400"/>
          </a:xfrm>
          <a:prstGeom prst="rightArrow">
            <a:avLst>
              <a:gd name="adj1" fmla="val 50000"/>
              <a:gd name="adj2" fmla="val 49998"/>
            </a:avLst>
          </a:prstGeom>
          <a:solidFill>
            <a:schemeClr val="tx2">
              <a:lumMod val="20000"/>
              <a:lumOff val="80000"/>
            </a:schemeClr>
          </a:solidFill>
          <a:ln w="25400" algn="ctr">
            <a:solidFill>
              <a:schemeClr val="tx2">
                <a:lumMod val="20000"/>
                <a:lumOff val="80000"/>
              </a:schemeClr>
            </a:solidFill>
            <a:miter lim="800000"/>
            <a:headEnd/>
            <a:tailEnd/>
          </a:ln>
          <a:effectLst>
            <a:outerShdw dist="107763" dir="2700000" algn="ctr" rotWithShape="0">
              <a:srgbClr val="808080">
                <a:alpha val="50000"/>
              </a:srgbClr>
            </a:outerShdw>
          </a:effectLst>
        </p:spPr>
        <p:txBody>
          <a:bodyPr anchor="ctr"/>
          <a:lstStyle/>
          <a:p>
            <a:pPr algn="ctr"/>
            <a:endParaRPr lang="es-CO" sz="1771" dirty="0">
              <a:solidFill>
                <a:schemeClr val="accent4">
                  <a:lumMod val="75000"/>
                </a:schemeClr>
              </a:solidFill>
              <a:latin typeface="+mj-lt"/>
            </a:endParaRPr>
          </a:p>
        </p:txBody>
      </p:sp>
      <p:sp>
        <p:nvSpPr>
          <p:cNvPr id="22" name="21 Flecha derecha"/>
          <p:cNvSpPr>
            <a:spLocks noChangeArrowheads="1"/>
          </p:cNvSpPr>
          <p:nvPr/>
        </p:nvSpPr>
        <p:spPr bwMode="auto">
          <a:xfrm>
            <a:off x="1884450" y="2542289"/>
            <a:ext cx="632673" cy="751400"/>
          </a:xfrm>
          <a:prstGeom prst="rightArrow">
            <a:avLst>
              <a:gd name="adj1" fmla="val 50000"/>
              <a:gd name="adj2" fmla="val 49998"/>
            </a:avLst>
          </a:prstGeom>
          <a:solidFill>
            <a:schemeClr val="tx2">
              <a:lumMod val="20000"/>
              <a:lumOff val="80000"/>
            </a:schemeClr>
          </a:solidFill>
          <a:ln w="25400" algn="ctr">
            <a:solidFill>
              <a:schemeClr val="tx2">
                <a:lumMod val="20000"/>
                <a:lumOff val="80000"/>
              </a:schemeClr>
            </a:solidFill>
            <a:miter lim="800000"/>
            <a:headEnd/>
            <a:tailEnd/>
          </a:ln>
          <a:effectLst>
            <a:outerShdw dist="107763" dir="2700000" algn="ctr" rotWithShape="0">
              <a:srgbClr val="808080">
                <a:alpha val="50000"/>
              </a:srgbClr>
            </a:outerShdw>
          </a:effectLst>
        </p:spPr>
        <p:txBody>
          <a:bodyPr anchor="ctr"/>
          <a:lstStyle/>
          <a:p>
            <a:pPr algn="ctr"/>
            <a:endParaRPr lang="es-CO" sz="1771" dirty="0">
              <a:solidFill>
                <a:schemeClr val="accent4">
                  <a:lumMod val="75000"/>
                </a:schemeClr>
              </a:solidFill>
              <a:latin typeface="+mj-lt"/>
            </a:endParaRPr>
          </a:p>
        </p:txBody>
      </p:sp>
      <p:sp>
        <p:nvSpPr>
          <p:cNvPr id="23" name="22 Flecha derecha"/>
          <p:cNvSpPr>
            <a:spLocks noChangeArrowheads="1"/>
          </p:cNvSpPr>
          <p:nvPr/>
        </p:nvSpPr>
        <p:spPr bwMode="auto">
          <a:xfrm>
            <a:off x="1879402" y="4062938"/>
            <a:ext cx="632673" cy="751400"/>
          </a:xfrm>
          <a:prstGeom prst="rightArrow">
            <a:avLst>
              <a:gd name="adj1" fmla="val 50000"/>
              <a:gd name="adj2" fmla="val 49998"/>
            </a:avLst>
          </a:prstGeom>
          <a:solidFill>
            <a:schemeClr val="tx2">
              <a:lumMod val="20000"/>
              <a:lumOff val="80000"/>
            </a:schemeClr>
          </a:solidFill>
          <a:ln w="25400" algn="ctr">
            <a:solidFill>
              <a:schemeClr val="tx2">
                <a:lumMod val="20000"/>
                <a:lumOff val="80000"/>
              </a:schemeClr>
            </a:solidFill>
            <a:miter lim="800000"/>
            <a:headEnd/>
            <a:tailEnd/>
          </a:ln>
          <a:effectLst>
            <a:outerShdw dist="107763" dir="2700000" algn="ctr" rotWithShape="0">
              <a:srgbClr val="808080">
                <a:alpha val="50000"/>
              </a:srgbClr>
            </a:outerShdw>
          </a:effectLst>
        </p:spPr>
        <p:txBody>
          <a:bodyPr anchor="ctr"/>
          <a:lstStyle/>
          <a:p>
            <a:pPr algn="ctr"/>
            <a:endParaRPr lang="es-CO" sz="1771" dirty="0">
              <a:solidFill>
                <a:schemeClr val="accent4">
                  <a:lumMod val="75000"/>
                </a:schemeClr>
              </a:solidFill>
              <a:latin typeface="+mj-lt"/>
            </a:endParaRPr>
          </a:p>
        </p:txBody>
      </p:sp>
      <p:sp>
        <p:nvSpPr>
          <p:cNvPr id="27" name="26 Flecha derecha"/>
          <p:cNvSpPr>
            <a:spLocks noChangeArrowheads="1"/>
          </p:cNvSpPr>
          <p:nvPr/>
        </p:nvSpPr>
        <p:spPr bwMode="auto">
          <a:xfrm>
            <a:off x="1879402" y="5082796"/>
            <a:ext cx="632673" cy="751400"/>
          </a:xfrm>
          <a:prstGeom prst="rightArrow">
            <a:avLst>
              <a:gd name="adj1" fmla="val 50000"/>
              <a:gd name="adj2" fmla="val 49998"/>
            </a:avLst>
          </a:prstGeom>
          <a:solidFill>
            <a:schemeClr val="tx2">
              <a:lumMod val="20000"/>
              <a:lumOff val="80000"/>
            </a:schemeClr>
          </a:solidFill>
          <a:ln w="25400" algn="ctr">
            <a:solidFill>
              <a:schemeClr val="tx2">
                <a:lumMod val="20000"/>
                <a:lumOff val="80000"/>
              </a:schemeClr>
            </a:solidFill>
            <a:miter lim="800000"/>
            <a:headEnd/>
            <a:tailEnd/>
          </a:ln>
          <a:effectLst>
            <a:outerShdw dist="107763" dir="2700000" algn="ctr" rotWithShape="0">
              <a:srgbClr val="808080">
                <a:alpha val="50000"/>
              </a:srgbClr>
            </a:outerShdw>
          </a:effectLst>
        </p:spPr>
        <p:txBody>
          <a:bodyPr anchor="ctr"/>
          <a:lstStyle/>
          <a:p>
            <a:pPr algn="ctr"/>
            <a:endParaRPr lang="es-CO" sz="1771" dirty="0">
              <a:solidFill>
                <a:schemeClr val="accent4">
                  <a:lumMod val="75000"/>
                </a:schemeClr>
              </a:solidFill>
              <a:latin typeface="+mj-lt"/>
            </a:endParaRPr>
          </a:p>
        </p:txBody>
      </p:sp>
      <p:sp>
        <p:nvSpPr>
          <p:cNvPr id="28" name="Text Box 2"/>
          <p:cNvSpPr txBox="1">
            <a:spLocks noChangeArrowheads="1"/>
          </p:cNvSpPr>
          <p:nvPr/>
        </p:nvSpPr>
        <p:spPr bwMode="auto">
          <a:xfrm>
            <a:off x="5628700" y="5078499"/>
            <a:ext cx="2882177" cy="863153"/>
          </a:xfrm>
          <a:prstGeom prst="rect">
            <a:avLst/>
          </a:prstGeom>
          <a:noFill/>
          <a:ln w="9525">
            <a:noFill/>
            <a:miter lim="800000"/>
            <a:headEnd/>
            <a:tailEnd/>
          </a:ln>
        </p:spPr>
        <p:txBody>
          <a:bodyPr wrap="square">
            <a:spAutoFit/>
          </a:bodyPr>
          <a:lstStyle/>
          <a:p>
            <a:pPr marL="174955" indent="-174955" algn="just">
              <a:buClr>
                <a:srgbClr val="336699"/>
              </a:buClr>
              <a:buFontTx/>
              <a:buChar char="•"/>
            </a:pPr>
            <a:r>
              <a:rPr lang="es-CO" sz="1600" dirty="0" smtClean="0">
                <a:solidFill>
                  <a:schemeClr val="tx1">
                    <a:lumMod val="65000"/>
                    <a:lumOff val="35000"/>
                  </a:schemeClr>
                </a:solidFill>
                <a:latin typeface="+mj-lt"/>
                <a:cs typeface="Arial" charset="0"/>
              </a:rPr>
              <a:t>Socios, accionistas.</a:t>
            </a:r>
            <a:endParaRPr lang="es-CO" sz="1600" dirty="0">
              <a:solidFill>
                <a:schemeClr val="tx1">
                  <a:lumMod val="65000"/>
                  <a:lumOff val="35000"/>
                </a:schemeClr>
              </a:solidFill>
              <a:latin typeface="+mj-lt"/>
              <a:cs typeface="Arial" charset="0"/>
            </a:endParaRPr>
          </a:p>
          <a:p>
            <a:pPr marL="174955" indent="-174955" algn="just">
              <a:buClr>
                <a:srgbClr val="336699"/>
              </a:buClr>
              <a:buFontTx/>
              <a:buChar char="•"/>
            </a:pPr>
            <a:r>
              <a:rPr lang="es-CO" sz="1600" dirty="0">
                <a:solidFill>
                  <a:schemeClr val="tx1">
                    <a:lumMod val="65000"/>
                    <a:lumOff val="35000"/>
                  </a:schemeClr>
                </a:solidFill>
                <a:latin typeface="+mj-lt"/>
                <a:cs typeface="Arial" charset="0"/>
              </a:rPr>
              <a:t>Gobierno, comunidad.</a:t>
            </a:r>
          </a:p>
          <a:p>
            <a:pPr marL="174955" indent="-174955" algn="just">
              <a:buClr>
                <a:srgbClr val="336699"/>
              </a:buClr>
              <a:buFontTx/>
              <a:buChar char="•"/>
            </a:pPr>
            <a:r>
              <a:rPr lang="es-CO" sz="1600" dirty="0" err="1">
                <a:solidFill>
                  <a:schemeClr val="tx1">
                    <a:lumMod val="65000"/>
                    <a:lumOff val="35000"/>
                  </a:schemeClr>
                </a:solidFill>
                <a:latin typeface="+mj-lt"/>
                <a:cs typeface="Arial" charset="0"/>
              </a:rPr>
              <a:t>ONG´s</a:t>
            </a:r>
            <a:r>
              <a:rPr lang="es-CO" sz="1600" dirty="0">
                <a:solidFill>
                  <a:schemeClr val="tx1">
                    <a:lumMod val="65000"/>
                    <a:lumOff val="35000"/>
                  </a:schemeClr>
                </a:solidFill>
                <a:latin typeface="+mj-lt"/>
                <a:cs typeface="Arial" charset="0"/>
              </a:rPr>
              <a:t>.</a:t>
            </a:r>
          </a:p>
        </p:txBody>
      </p:sp>
      <p:sp>
        <p:nvSpPr>
          <p:cNvPr id="4" name="Marcador de texto 3"/>
          <p:cNvSpPr>
            <a:spLocks noGrp="1"/>
          </p:cNvSpPr>
          <p:nvPr>
            <p:ph type="body" sz="quarter" idx="19"/>
          </p:nvPr>
        </p:nvSpPr>
        <p:spPr/>
        <p:txBody>
          <a:bodyPr/>
          <a:lstStyle/>
          <a:p>
            <a:endParaRPr lang="es-ES"/>
          </a:p>
        </p:txBody>
      </p:sp>
      <p:sp>
        <p:nvSpPr>
          <p:cNvPr id="21" name="Marcador de texto 3"/>
          <p:cNvSpPr>
            <a:spLocks noGrp="1"/>
          </p:cNvSpPr>
          <p:nvPr>
            <p:ph type="body" sz="quarter" idx="11"/>
          </p:nvPr>
        </p:nvSpPr>
        <p:spPr>
          <a:xfrm>
            <a:off x="498927" y="525689"/>
            <a:ext cx="8023225" cy="581025"/>
          </a:xfrm>
        </p:spPr>
        <p:txBody>
          <a:bodyPr/>
          <a:lstStyle/>
          <a:p>
            <a:r>
              <a:rPr lang="es-ES" sz="1900" dirty="0" smtClean="0"/>
              <a:t>ANÁLISIS ESTRUCTURAL: MODELO COMPETITIVO DE PORTER AMPLIADO</a:t>
            </a:r>
            <a:endParaRPr lang="es-ES" sz="1900" dirty="0"/>
          </a:p>
        </p:txBody>
      </p:sp>
      <p:sp>
        <p:nvSpPr>
          <p:cNvPr id="29" name="5 CuadroTexto"/>
          <p:cNvSpPr txBox="1">
            <a:spLocks noChangeArrowheads="1"/>
          </p:cNvSpPr>
          <p:nvPr/>
        </p:nvSpPr>
        <p:spPr bwMode="auto">
          <a:xfrm>
            <a:off x="1763993" y="6089400"/>
            <a:ext cx="5702306" cy="228652"/>
          </a:xfrm>
          <a:prstGeom prst="rect">
            <a:avLst/>
          </a:prstGeom>
          <a:noFill/>
          <a:ln w="9525">
            <a:noFill/>
            <a:miter lim="800000"/>
            <a:headEnd/>
            <a:tailEnd/>
          </a:ln>
        </p:spPr>
        <p:txBody>
          <a:bodyPr wrap="square">
            <a:spAutoFit/>
          </a:bodyPr>
          <a:lstStyle/>
          <a:p>
            <a:pPr algn="ctr">
              <a:defRPr/>
            </a:pPr>
            <a:r>
              <a:rPr lang="es-CO" sz="886" dirty="0">
                <a:solidFill>
                  <a:schemeClr val="tx1">
                    <a:lumMod val="75000"/>
                    <a:lumOff val="25000"/>
                  </a:schemeClr>
                </a:solidFill>
                <a:latin typeface="+mj-lt"/>
              </a:rPr>
              <a:t>Fuente: Estrategia Competitiva: Análisis de los Sectores Industriales, Michael </a:t>
            </a:r>
            <a:r>
              <a:rPr lang="es-CO" sz="886" dirty="0" err="1">
                <a:solidFill>
                  <a:schemeClr val="tx1">
                    <a:lumMod val="75000"/>
                    <a:lumOff val="25000"/>
                  </a:schemeClr>
                </a:solidFill>
                <a:latin typeface="+mj-lt"/>
              </a:rPr>
              <a:t>Porter</a:t>
            </a:r>
            <a:r>
              <a:rPr lang="es-CO" sz="886" dirty="0">
                <a:solidFill>
                  <a:schemeClr val="tx1">
                    <a:lumMod val="75000"/>
                    <a:lumOff val="25000"/>
                  </a:schemeClr>
                </a:solidFill>
                <a:latin typeface="+mj-lt"/>
              </a:rPr>
              <a:t>. 2000.</a:t>
            </a:r>
            <a:endParaRPr lang="es-ES" sz="886" i="1" dirty="0">
              <a:solidFill>
                <a:schemeClr val="tx1">
                  <a:lumMod val="75000"/>
                  <a:lumOff val="25000"/>
                </a:schemeClr>
              </a:solidFill>
              <a:latin typeface="+mj-lt"/>
            </a:endParaRPr>
          </a:p>
        </p:txBody>
      </p:sp>
    </p:spTree>
    <p:extLst>
      <p:ext uri="{BB962C8B-B14F-4D97-AF65-F5344CB8AC3E}">
        <p14:creationId xmlns:p14="http://schemas.microsoft.com/office/powerpoint/2010/main" val="4635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wipe(left)">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wipe(left)">
                                      <p:cBhvr>
                                        <p:cTn id="21" dur="500"/>
                                        <p:tgtEl>
                                          <p:spTgt spid="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500"/>
                                        <p:tgtEl>
                                          <p:spTgt spid="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Effect transition="in" filter="wipe(left)">
                                      <p:cBhvr>
                                        <p:cTn id="31" dur="500"/>
                                        <p:tgtEl>
                                          <p:spTgt spid="1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xEl>
                                              <p:pRg st="4" end="4"/>
                                            </p:txEl>
                                          </p:spTgt>
                                        </p:tgtEl>
                                        <p:attrNameLst>
                                          <p:attrName>style.visibility</p:attrName>
                                        </p:attrNameLst>
                                      </p:cBhvr>
                                      <p:to>
                                        <p:strVal val="visible"/>
                                      </p:to>
                                    </p:set>
                                    <p:animEffect transition="in" filter="wipe(left)">
                                      <p:cBhvr>
                                        <p:cTn id="36" dur="500"/>
                                        <p:tgtEl>
                                          <p:spTgt spid="1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left)">
                                      <p:cBhvr>
                                        <p:cTn id="50" dur="500"/>
                                        <p:tgtEl>
                                          <p:spTgt spid="1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wipe(left)">
                                      <p:cBhvr>
                                        <p:cTn id="55" dur="500"/>
                                        <p:tgtEl>
                                          <p:spTgt spid="1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3">
                                            <p:txEl>
                                              <p:pRg st="2" end="2"/>
                                            </p:txEl>
                                          </p:spTgt>
                                        </p:tgtEl>
                                        <p:attrNameLst>
                                          <p:attrName>style.visibility</p:attrName>
                                        </p:attrNameLst>
                                      </p:cBhvr>
                                      <p:to>
                                        <p:strVal val="visible"/>
                                      </p:to>
                                    </p:set>
                                    <p:animEffect transition="in" filter="wipe(left)">
                                      <p:cBhvr>
                                        <p:cTn id="60" dur="500"/>
                                        <p:tgtEl>
                                          <p:spTgt spid="13">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3">
                                            <p:txEl>
                                              <p:pRg st="3" end="3"/>
                                            </p:txEl>
                                          </p:spTgt>
                                        </p:tgtEl>
                                        <p:attrNameLst>
                                          <p:attrName>style.visibility</p:attrName>
                                        </p:attrNameLst>
                                      </p:cBhvr>
                                      <p:to>
                                        <p:strVal val="visible"/>
                                      </p:to>
                                    </p:set>
                                    <p:animEffect transition="in" filter="wipe(left)">
                                      <p:cBhvr>
                                        <p:cTn id="65" dur="500"/>
                                        <p:tgtEl>
                                          <p:spTgt spid="1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3">
                                            <p:txEl>
                                              <p:pRg st="4" end="4"/>
                                            </p:txEl>
                                          </p:spTgt>
                                        </p:tgtEl>
                                        <p:attrNameLst>
                                          <p:attrName>style.visibility</p:attrName>
                                        </p:attrNameLst>
                                      </p:cBhvr>
                                      <p:to>
                                        <p:strVal val="visible"/>
                                      </p:to>
                                    </p:set>
                                    <p:animEffect transition="in" filter="wipe(left)">
                                      <p:cBhvr>
                                        <p:cTn id="70" dur="500"/>
                                        <p:tgtEl>
                                          <p:spTgt spid="1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
                                            <p:txEl>
                                              <p:pRg st="5" end="5"/>
                                            </p:txEl>
                                          </p:spTgt>
                                        </p:tgtEl>
                                        <p:attrNameLst>
                                          <p:attrName>style.visibility</p:attrName>
                                        </p:attrNameLst>
                                      </p:cBhvr>
                                      <p:to>
                                        <p:strVal val="visible"/>
                                      </p:to>
                                    </p:set>
                                    <p:animEffect transition="in" filter="wipe(left)">
                                      <p:cBhvr>
                                        <p:cTn id="75" dur="500"/>
                                        <p:tgtEl>
                                          <p:spTgt spid="13">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3">
                                            <p:txEl>
                                              <p:pRg st="6" end="6"/>
                                            </p:txEl>
                                          </p:spTgt>
                                        </p:tgtEl>
                                        <p:attrNameLst>
                                          <p:attrName>style.visibility</p:attrName>
                                        </p:attrNameLst>
                                      </p:cBhvr>
                                      <p:to>
                                        <p:strVal val="visible"/>
                                      </p:to>
                                    </p:set>
                                    <p:animEffect transition="in" filter="wipe(left)">
                                      <p:cBhvr>
                                        <p:cTn id="80" dur="500"/>
                                        <p:tgtEl>
                                          <p:spTgt spid="13">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left)">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5">
                                            <p:txEl>
                                              <p:pRg st="0" end="0"/>
                                            </p:txEl>
                                          </p:spTgt>
                                        </p:tgtEl>
                                        <p:attrNameLst>
                                          <p:attrName>style.visibility</p:attrName>
                                        </p:attrNameLst>
                                      </p:cBhvr>
                                      <p:to>
                                        <p:strVal val="visible"/>
                                      </p:to>
                                    </p:set>
                                    <p:animEffect transition="in" filter="wipe(left)">
                                      <p:cBhvr>
                                        <p:cTn id="94" dur="500"/>
                                        <p:tgtEl>
                                          <p:spTgt spid="15">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5">
                                            <p:txEl>
                                              <p:pRg st="1" end="1"/>
                                            </p:txEl>
                                          </p:spTgt>
                                        </p:tgtEl>
                                        <p:attrNameLst>
                                          <p:attrName>style.visibility</p:attrName>
                                        </p:attrNameLst>
                                      </p:cBhvr>
                                      <p:to>
                                        <p:strVal val="visible"/>
                                      </p:to>
                                    </p:set>
                                    <p:animEffect transition="in" filter="wipe(left)">
                                      <p:cBhvr>
                                        <p:cTn id="99" dur="500"/>
                                        <p:tgtEl>
                                          <p:spTgt spid="15">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15">
                                            <p:txEl>
                                              <p:pRg st="2" end="2"/>
                                            </p:txEl>
                                          </p:spTgt>
                                        </p:tgtEl>
                                        <p:attrNameLst>
                                          <p:attrName>style.visibility</p:attrName>
                                        </p:attrNameLst>
                                      </p:cBhvr>
                                      <p:to>
                                        <p:strVal val="visible"/>
                                      </p:to>
                                    </p:set>
                                    <p:animEffect transition="in" filter="wipe(left)">
                                      <p:cBhvr>
                                        <p:cTn id="104" dur="500"/>
                                        <p:tgtEl>
                                          <p:spTgt spid="15">
                                            <p:txEl>
                                              <p:pRg st="2" end="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left)">
                                      <p:cBhvr>
                                        <p:cTn id="113" dur="500"/>
                                        <p:tgtEl>
                                          <p:spTgt spid="2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7">
                                            <p:txEl>
                                              <p:pRg st="0" end="0"/>
                                            </p:txEl>
                                          </p:spTgt>
                                        </p:tgtEl>
                                        <p:attrNameLst>
                                          <p:attrName>style.visibility</p:attrName>
                                        </p:attrNameLst>
                                      </p:cBhvr>
                                      <p:to>
                                        <p:strVal val="visible"/>
                                      </p:to>
                                    </p:set>
                                    <p:animEffect transition="in" filter="wipe(left)">
                                      <p:cBhvr>
                                        <p:cTn id="118" dur="500"/>
                                        <p:tgtEl>
                                          <p:spTgt spid="17">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7">
                                            <p:txEl>
                                              <p:pRg st="1" end="1"/>
                                            </p:txEl>
                                          </p:spTgt>
                                        </p:tgtEl>
                                        <p:attrNameLst>
                                          <p:attrName>style.visibility</p:attrName>
                                        </p:attrNameLst>
                                      </p:cBhvr>
                                      <p:to>
                                        <p:strVal val="visible"/>
                                      </p:to>
                                    </p:set>
                                    <p:animEffect transition="in" filter="wipe(left)">
                                      <p:cBhvr>
                                        <p:cTn id="123" dur="500"/>
                                        <p:tgtEl>
                                          <p:spTgt spid="17">
                                            <p:txEl>
                                              <p:pRg st="1" end="1"/>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17">
                                            <p:txEl>
                                              <p:pRg st="2" end="2"/>
                                            </p:txEl>
                                          </p:spTgt>
                                        </p:tgtEl>
                                        <p:attrNameLst>
                                          <p:attrName>style.visibility</p:attrName>
                                        </p:attrNameLst>
                                      </p:cBhvr>
                                      <p:to>
                                        <p:strVal val="visible"/>
                                      </p:to>
                                    </p:set>
                                    <p:animEffect transition="in" filter="wipe(left)">
                                      <p:cBhvr>
                                        <p:cTn id="128" dur="500"/>
                                        <p:tgtEl>
                                          <p:spTgt spid="17">
                                            <p:txEl>
                                              <p:pRg st="2" end="2"/>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17">
                                            <p:txEl>
                                              <p:pRg st="3" end="3"/>
                                            </p:txEl>
                                          </p:spTgt>
                                        </p:tgtEl>
                                        <p:attrNameLst>
                                          <p:attrName>style.visibility</p:attrName>
                                        </p:attrNameLst>
                                      </p:cBhvr>
                                      <p:to>
                                        <p:strVal val="visible"/>
                                      </p:to>
                                    </p:set>
                                    <p:animEffect transition="in" filter="wipe(left)">
                                      <p:cBhvr>
                                        <p:cTn id="133" dur="500"/>
                                        <p:tgtEl>
                                          <p:spTgt spid="17">
                                            <p:txEl>
                                              <p:pRg st="3" end="3"/>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28">
                                            <p:txEl>
                                              <p:pRg st="1" end="1"/>
                                            </p:txEl>
                                          </p:spTgt>
                                        </p:tgtEl>
                                        <p:attrNameLst>
                                          <p:attrName>style.visibility</p:attrName>
                                        </p:attrNameLst>
                                      </p:cBhvr>
                                      <p:to>
                                        <p:strVal val="visible"/>
                                      </p:to>
                                    </p:set>
                                    <p:animEffect transition="in" filter="wipe(left)">
                                      <p:cBhvr>
                                        <p:cTn id="138" dur="500"/>
                                        <p:tgtEl>
                                          <p:spTgt spid="28">
                                            <p:txEl>
                                              <p:pRg st="1" end="1"/>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28">
                                            <p:txEl>
                                              <p:pRg st="0" end="0"/>
                                            </p:txEl>
                                          </p:spTgt>
                                        </p:tgtEl>
                                        <p:attrNameLst>
                                          <p:attrName>style.visibility</p:attrName>
                                        </p:attrNameLst>
                                      </p:cBhvr>
                                      <p:to>
                                        <p:strVal val="visible"/>
                                      </p:to>
                                    </p:set>
                                    <p:animEffect transition="in" filter="wipe(left)">
                                      <p:cBhvr>
                                        <p:cTn id="143" dur="500"/>
                                        <p:tgtEl>
                                          <p:spTgt spid="28">
                                            <p:txEl>
                                              <p:pRg st="0" end="0"/>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28">
                                            <p:txEl>
                                              <p:pRg st="2" end="2"/>
                                            </p:txEl>
                                          </p:spTgt>
                                        </p:tgtEl>
                                        <p:attrNameLst>
                                          <p:attrName>style.visibility</p:attrName>
                                        </p:attrNameLst>
                                      </p:cBhvr>
                                      <p:to>
                                        <p:strVal val="visible"/>
                                      </p:to>
                                    </p:set>
                                    <p:animEffect transition="in" filter="wipe(left)">
                                      <p:cBhvr>
                                        <p:cTn id="14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4" grpId="0" animBg="1"/>
      <p:bldP spid="22" grpId="0" animBg="1"/>
      <p:bldP spid="23"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2642366" y="1085947"/>
            <a:ext cx="6467322" cy="1892880"/>
          </a:xfrm>
          <a:prstGeom prst="rect">
            <a:avLst/>
          </a:prstGeom>
          <a:noFill/>
          <a:ln w="9525">
            <a:noFill/>
            <a:miter lim="800000"/>
            <a:headEnd/>
            <a:tailEnd/>
          </a:ln>
        </p:spPr>
        <p:txBody>
          <a:bodyPr wrap="square">
            <a:spAutoFit/>
          </a:bodyPr>
          <a:lstStyle/>
          <a:p>
            <a:pPr marL="92164" indent="-92164" algn="just">
              <a:buClr>
                <a:srgbClr val="336699"/>
              </a:buClr>
              <a:buFontTx/>
              <a:buChar char="•"/>
            </a:pPr>
            <a:r>
              <a:rPr lang="es-CO" sz="1673" dirty="0">
                <a:solidFill>
                  <a:schemeClr val="tx1">
                    <a:lumMod val="65000"/>
                    <a:lumOff val="35000"/>
                  </a:schemeClr>
                </a:solidFill>
                <a:latin typeface="+mj-lt"/>
                <a:cs typeface="Arial" charset="0"/>
              </a:rPr>
              <a:t>Un comprador adquiere una gran cantidad del producto.</a:t>
            </a:r>
          </a:p>
          <a:p>
            <a:pPr marL="92164" indent="-92164" algn="just">
              <a:buClr>
                <a:srgbClr val="336699"/>
              </a:buClr>
              <a:buFontTx/>
              <a:buChar char="•"/>
            </a:pPr>
            <a:r>
              <a:rPr lang="es-CO" sz="1673" dirty="0">
                <a:solidFill>
                  <a:schemeClr val="tx1">
                    <a:lumMod val="65000"/>
                    <a:lumOff val="35000"/>
                  </a:schemeClr>
                </a:solidFill>
                <a:latin typeface="+mj-lt"/>
                <a:cs typeface="Arial" charset="0"/>
              </a:rPr>
              <a:t>Integración hacia atrás de un comprador.</a:t>
            </a:r>
          </a:p>
          <a:p>
            <a:pPr marL="92164" indent="-92164" algn="just">
              <a:buClr>
                <a:srgbClr val="336699"/>
              </a:buClr>
              <a:buFontTx/>
              <a:buChar char="•"/>
            </a:pPr>
            <a:r>
              <a:rPr lang="es-CO" sz="1673" dirty="0">
                <a:solidFill>
                  <a:schemeClr val="tx1">
                    <a:lumMod val="65000"/>
                    <a:lumOff val="35000"/>
                  </a:schemeClr>
                </a:solidFill>
                <a:latin typeface="+mj-lt"/>
                <a:cs typeface="Arial" charset="0"/>
              </a:rPr>
              <a:t>Proveedores alternos numerosos.</a:t>
            </a:r>
          </a:p>
          <a:p>
            <a:pPr marL="92164" indent="-92164" algn="just">
              <a:buClr>
                <a:srgbClr val="336699"/>
              </a:buClr>
              <a:buFontTx/>
              <a:buChar char="•"/>
            </a:pPr>
            <a:r>
              <a:rPr lang="es-CO" sz="1673" dirty="0">
                <a:solidFill>
                  <a:schemeClr val="tx1">
                    <a:lumMod val="65000"/>
                    <a:lumOff val="35000"/>
                  </a:schemeClr>
                </a:solidFill>
                <a:latin typeface="+mj-lt"/>
                <a:cs typeface="Arial" charset="0"/>
              </a:rPr>
              <a:t>Cambio de proveedor no es costoso.</a:t>
            </a:r>
          </a:p>
          <a:p>
            <a:pPr marL="92164" indent="-92164" algn="just">
              <a:buClr>
                <a:srgbClr val="336699"/>
              </a:buClr>
              <a:buFontTx/>
              <a:buChar char="•"/>
            </a:pPr>
            <a:r>
              <a:rPr lang="es-CO" sz="1673" dirty="0">
                <a:solidFill>
                  <a:schemeClr val="tx1">
                    <a:lumMod val="65000"/>
                    <a:lumOff val="35000"/>
                  </a:schemeClr>
                </a:solidFill>
                <a:latin typeface="+mj-lt"/>
                <a:cs typeface="Arial" charset="0"/>
              </a:rPr>
              <a:t>Participación del producto en los costos totales del  comprador.</a:t>
            </a:r>
          </a:p>
          <a:p>
            <a:pPr marL="92164" indent="-92164" algn="just">
              <a:buClr>
                <a:srgbClr val="336699"/>
              </a:buClr>
              <a:buFontTx/>
              <a:buChar char="•"/>
            </a:pPr>
            <a:r>
              <a:rPr lang="es-CO" sz="1673" dirty="0">
                <a:solidFill>
                  <a:schemeClr val="tx1">
                    <a:lumMod val="65000"/>
                    <a:lumOff val="35000"/>
                  </a:schemeClr>
                </a:solidFill>
                <a:latin typeface="+mj-lt"/>
                <a:cs typeface="Arial" charset="0"/>
              </a:rPr>
              <a:t>Alta sensibilidad a los costos.</a:t>
            </a:r>
          </a:p>
          <a:p>
            <a:pPr marL="92164" indent="-92164" algn="just">
              <a:buClr>
                <a:srgbClr val="336699"/>
              </a:buClr>
              <a:buFontTx/>
              <a:buChar char="•"/>
            </a:pPr>
            <a:r>
              <a:rPr lang="es-CO" sz="1673" dirty="0">
                <a:solidFill>
                  <a:schemeClr val="tx1">
                    <a:lumMod val="65000"/>
                    <a:lumOff val="35000"/>
                  </a:schemeClr>
                </a:solidFill>
                <a:latin typeface="+mj-lt"/>
                <a:cs typeface="Arial" charset="0"/>
              </a:rPr>
              <a:t>Baja importancia del producto en el producto final. </a:t>
            </a:r>
          </a:p>
        </p:txBody>
      </p:sp>
      <p:sp>
        <p:nvSpPr>
          <p:cNvPr id="18" name="Text Box 3"/>
          <p:cNvSpPr txBox="1">
            <a:spLocks noChangeArrowheads="1"/>
          </p:cNvSpPr>
          <p:nvPr/>
        </p:nvSpPr>
        <p:spPr bwMode="auto">
          <a:xfrm>
            <a:off x="392863" y="1603866"/>
            <a:ext cx="1559020" cy="1061316"/>
          </a:xfrm>
          <a:prstGeom prst="rect">
            <a:avLst/>
          </a:prstGeom>
          <a:noFill/>
          <a:ln w="9525">
            <a:noFill/>
            <a:miter lim="800000"/>
            <a:headEnd/>
            <a:tailEnd/>
          </a:ln>
        </p:spPr>
        <p:txBody>
          <a:bodyPr>
            <a:spAutoFit/>
          </a:bodyPr>
          <a:lstStyle/>
          <a:p>
            <a:pPr eaLnBrk="0" hangingPunct="0"/>
            <a:r>
              <a:rPr lang="es-ES_tradnl" sz="1574" b="1" i="1" dirty="0">
                <a:solidFill>
                  <a:schemeClr val="accent4">
                    <a:lumMod val="75000"/>
                  </a:schemeClr>
                </a:solidFill>
                <a:latin typeface="+mj-lt"/>
                <a:cs typeface="Arial" charset="0"/>
              </a:rPr>
              <a:t>Poder de negociación </a:t>
            </a:r>
            <a:r>
              <a:rPr lang="es-ES_tradnl" sz="1574" b="1" i="1" dirty="0" smtClean="0">
                <a:solidFill>
                  <a:schemeClr val="accent4">
                    <a:lumMod val="75000"/>
                  </a:schemeClr>
                </a:solidFill>
                <a:latin typeface="+mj-lt"/>
                <a:cs typeface="Arial" charset="0"/>
              </a:rPr>
              <a:t>compradores</a:t>
            </a:r>
          </a:p>
          <a:p>
            <a:pPr eaLnBrk="0" hangingPunct="0"/>
            <a:r>
              <a:rPr lang="es-ES_tradnl" sz="1574" b="1" i="1" dirty="0" smtClean="0">
                <a:solidFill>
                  <a:schemeClr val="accent4">
                    <a:lumMod val="75000"/>
                  </a:schemeClr>
                </a:solidFill>
                <a:latin typeface="+mj-lt"/>
                <a:cs typeface="Arial" charset="0"/>
              </a:rPr>
              <a:t>(Clientes)</a:t>
            </a:r>
            <a:endParaRPr lang="es-ES_tradnl" sz="1574" b="1" i="1" dirty="0">
              <a:solidFill>
                <a:schemeClr val="accent4">
                  <a:lumMod val="75000"/>
                </a:schemeClr>
              </a:solidFill>
              <a:latin typeface="+mj-lt"/>
              <a:cs typeface="Arial" charset="0"/>
            </a:endParaRPr>
          </a:p>
        </p:txBody>
      </p:sp>
      <p:sp>
        <p:nvSpPr>
          <p:cNvPr id="23" name="Text Box 2"/>
          <p:cNvSpPr txBox="1">
            <a:spLocks noChangeArrowheads="1"/>
          </p:cNvSpPr>
          <p:nvPr/>
        </p:nvSpPr>
        <p:spPr bwMode="auto">
          <a:xfrm>
            <a:off x="2642366" y="3157533"/>
            <a:ext cx="6467322" cy="1378016"/>
          </a:xfrm>
          <a:prstGeom prst="rect">
            <a:avLst/>
          </a:prstGeom>
          <a:noFill/>
          <a:ln w="9525">
            <a:noFill/>
            <a:miter lim="800000"/>
            <a:headEnd/>
            <a:tailEnd/>
          </a:ln>
        </p:spPr>
        <p:txBody>
          <a:bodyPr wrap="square">
            <a:spAutoFit/>
          </a:bodyPr>
          <a:lstStyle/>
          <a:p>
            <a:pPr marL="92164" indent="-92164" algn="just">
              <a:buClr>
                <a:srgbClr val="336699"/>
              </a:buClr>
              <a:buFontTx/>
              <a:buChar char="•"/>
            </a:pPr>
            <a:r>
              <a:rPr lang="es-CO" sz="1673" dirty="0">
                <a:solidFill>
                  <a:schemeClr val="tx1">
                    <a:lumMod val="65000"/>
                    <a:lumOff val="35000"/>
                  </a:schemeClr>
                </a:solidFill>
                <a:latin typeface="+mj-lt"/>
                <a:cs typeface="Arial" charset="0"/>
              </a:rPr>
              <a:t>Dominio de la industria .</a:t>
            </a:r>
          </a:p>
          <a:p>
            <a:pPr marL="92164" indent="-92164" algn="just">
              <a:buClr>
                <a:srgbClr val="336699"/>
              </a:buClr>
              <a:buFontTx/>
              <a:buChar char="•"/>
            </a:pPr>
            <a:r>
              <a:rPr lang="es-CO" sz="1673" dirty="0">
                <a:solidFill>
                  <a:schemeClr val="tx1">
                    <a:lumMod val="65000"/>
                    <a:lumOff val="35000"/>
                  </a:schemeClr>
                </a:solidFill>
                <a:latin typeface="+mj-lt"/>
                <a:cs typeface="Arial" charset="0"/>
              </a:rPr>
              <a:t>Producto único o con altos costos de cambio.</a:t>
            </a:r>
          </a:p>
          <a:p>
            <a:pPr marL="92164" indent="-92164" algn="just">
              <a:buClr>
                <a:srgbClr val="336699"/>
              </a:buClr>
              <a:buFontTx/>
              <a:buChar char="•"/>
            </a:pPr>
            <a:r>
              <a:rPr lang="es-CO" sz="1673" dirty="0">
                <a:solidFill>
                  <a:schemeClr val="tx1">
                    <a:lumMod val="65000"/>
                    <a:lumOff val="35000"/>
                  </a:schemeClr>
                </a:solidFill>
                <a:latin typeface="+mj-lt"/>
                <a:cs typeface="Arial" charset="0"/>
              </a:rPr>
              <a:t>Capacidad de integración hacia adelante.</a:t>
            </a:r>
          </a:p>
          <a:p>
            <a:pPr marL="92164" indent="-92164" algn="just">
              <a:buClr>
                <a:srgbClr val="336699"/>
              </a:buClr>
              <a:buFontTx/>
              <a:buChar char="•"/>
            </a:pPr>
            <a:r>
              <a:rPr lang="es-CO" sz="1673" dirty="0">
                <a:solidFill>
                  <a:schemeClr val="tx1">
                    <a:lumMod val="65000"/>
                    <a:lumOff val="35000"/>
                  </a:schemeClr>
                </a:solidFill>
                <a:latin typeface="+mj-lt"/>
                <a:cs typeface="Arial" charset="0"/>
              </a:rPr>
              <a:t>Baja disponibilidad  productos sustitutos.</a:t>
            </a:r>
          </a:p>
          <a:p>
            <a:pPr marL="92164" indent="-92164" algn="just">
              <a:buClr>
                <a:srgbClr val="336699"/>
              </a:buClr>
              <a:buFontTx/>
              <a:buChar char="•"/>
            </a:pPr>
            <a:r>
              <a:rPr lang="es-CO" sz="1673" dirty="0">
                <a:solidFill>
                  <a:schemeClr val="tx1">
                    <a:lumMod val="65000"/>
                    <a:lumOff val="35000"/>
                  </a:schemeClr>
                </a:solidFill>
                <a:latin typeface="+mj-lt"/>
                <a:cs typeface="Arial" charset="0"/>
              </a:rPr>
              <a:t>Baja importancia portafolio del proveedor.</a:t>
            </a:r>
          </a:p>
        </p:txBody>
      </p:sp>
      <p:sp>
        <p:nvSpPr>
          <p:cNvPr id="27" name="Text Box 3"/>
          <p:cNvSpPr txBox="1">
            <a:spLocks noChangeArrowheads="1"/>
          </p:cNvSpPr>
          <p:nvPr/>
        </p:nvSpPr>
        <p:spPr bwMode="auto">
          <a:xfrm>
            <a:off x="392863" y="3402677"/>
            <a:ext cx="1559020" cy="817724"/>
          </a:xfrm>
          <a:prstGeom prst="rect">
            <a:avLst/>
          </a:prstGeom>
          <a:noFill/>
          <a:ln w="9525">
            <a:noFill/>
            <a:miter lim="800000"/>
            <a:headEnd/>
            <a:tailEnd/>
          </a:ln>
        </p:spPr>
        <p:txBody>
          <a:bodyPr>
            <a:spAutoFit/>
          </a:bodyPr>
          <a:lstStyle/>
          <a:p>
            <a:pPr eaLnBrk="0" hangingPunct="0">
              <a:spcBef>
                <a:spcPct val="50000"/>
              </a:spcBef>
            </a:pPr>
            <a:r>
              <a:rPr lang="es-ES_tradnl" sz="1574" b="1" i="1" dirty="0">
                <a:solidFill>
                  <a:schemeClr val="accent4">
                    <a:lumMod val="75000"/>
                  </a:schemeClr>
                </a:solidFill>
                <a:latin typeface="+mj-lt"/>
                <a:cs typeface="Arial" charset="0"/>
              </a:rPr>
              <a:t>Poder  de negociación proveedores</a:t>
            </a:r>
          </a:p>
        </p:txBody>
      </p:sp>
      <p:sp>
        <p:nvSpPr>
          <p:cNvPr id="15" name="Text Box 2"/>
          <p:cNvSpPr txBox="1">
            <a:spLocks noChangeArrowheads="1"/>
          </p:cNvSpPr>
          <p:nvPr/>
        </p:nvSpPr>
        <p:spPr bwMode="auto">
          <a:xfrm>
            <a:off x="2642367" y="4744931"/>
            <a:ext cx="6537619" cy="1120584"/>
          </a:xfrm>
          <a:prstGeom prst="rect">
            <a:avLst/>
          </a:prstGeom>
          <a:noFill/>
          <a:ln w="9525">
            <a:noFill/>
            <a:miter lim="800000"/>
            <a:headEnd/>
            <a:tailEnd/>
          </a:ln>
        </p:spPr>
        <p:txBody>
          <a:bodyPr wrap="square">
            <a:spAutoFit/>
          </a:bodyPr>
          <a:lstStyle/>
          <a:p>
            <a:pPr marL="92164" indent="-92164" algn="just">
              <a:buClr>
                <a:srgbClr val="336699"/>
              </a:buClr>
              <a:buFontTx/>
              <a:buChar char="•"/>
            </a:pPr>
            <a:r>
              <a:rPr lang="es-CO" sz="1673" dirty="0">
                <a:solidFill>
                  <a:schemeClr val="tx1">
                    <a:lumMod val="65000"/>
                    <a:lumOff val="35000"/>
                  </a:schemeClr>
                </a:solidFill>
                <a:latin typeface="+mj-lt"/>
                <a:cs typeface="Arial" charset="0"/>
              </a:rPr>
              <a:t>Legislación de la industria.</a:t>
            </a:r>
          </a:p>
          <a:p>
            <a:pPr marL="92164" indent="-92164" algn="just">
              <a:buClr>
                <a:srgbClr val="336699"/>
              </a:buClr>
              <a:buFontTx/>
              <a:buChar char="•"/>
            </a:pPr>
            <a:r>
              <a:rPr lang="es-CO" sz="1673" dirty="0">
                <a:solidFill>
                  <a:schemeClr val="tx1">
                    <a:lumMod val="65000"/>
                    <a:lumOff val="35000"/>
                  </a:schemeClr>
                </a:solidFill>
                <a:latin typeface="+mj-lt"/>
                <a:cs typeface="Arial" charset="0"/>
              </a:rPr>
              <a:t>Influencia cambio de gobierno.</a:t>
            </a:r>
          </a:p>
          <a:p>
            <a:pPr marL="92164" indent="-92164" algn="just">
              <a:buClr>
                <a:srgbClr val="336699"/>
              </a:buClr>
              <a:buFontTx/>
              <a:buChar char="•"/>
            </a:pPr>
            <a:r>
              <a:rPr lang="es-CO" sz="1673" dirty="0">
                <a:solidFill>
                  <a:schemeClr val="tx1">
                    <a:lumMod val="65000"/>
                    <a:lumOff val="35000"/>
                  </a:schemeClr>
                </a:solidFill>
                <a:latin typeface="+mj-lt"/>
                <a:cs typeface="Arial" charset="0"/>
              </a:rPr>
              <a:t>Agremiaciones y representatividad del sector.</a:t>
            </a:r>
          </a:p>
          <a:p>
            <a:pPr marL="92164" indent="-92164" algn="just">
              <a:buClr>
                <a:srgbClr val="336699"/>
              </a:buClr>
              <a:buFontTx/>
              <a:buChar char="•"/>
            </a:pPr>
            <a:r>
              <a:rPr lang="es-CO" sz="1673" dirty="0">
                <a:solidFill>
                  <a:schemeClr val="tx1">
                    <a:lumMod val="65000"/>
                    <a:lumOff val="35000"/>
                  </a:schemeClr>
                </a:solidFill>
                <a:latin typeface="+mj-lt"/>
                <a:cs typeface="Arial" charset="0"/>
              </a:rPr>
              <a:t>Impacto en el PIB y generación de empleo  de la industria.</a:t>
            </a:r>
          </a:p>
        </p:txBody>
      </p:sp>
      <p:sp>
        <p:nvSpPr>
          <p:cNvPr id="16" name="Text Box 3"/>
          <p:cNvSpPr txBox="1">
            <a:spLocks noChangeArrowheads="1"/>
          </p:cNvSpPr>
          <p:nvPr/>
        </p:nvSpPr>
        <p:spPr bwMode="auto">
          <a:xfrm>
            <a:off x="392863" y="4886647"/>
            <a:ext cx="1559020" cy="817724"/>
          </a:xfrm>
          <a:prstGeom prst="rect">
            <a:avLst/>
          </a:prstGeom>
          <a:noFill/>
          <a:ln w="9525">
            <a:noFill/>
            <a:miter lim="800000"/>
            <a:headEnd/>
            <a:tailEnd/>
          </a:ln>
        </p:spPr>
        <p:txBody>
          <a:bodyPr>
            <a:spAutoFit/>
          </a:bodyPr>
          <a:lstStyle/>
          <a:p>
            <a:pPr eaLnBrk="0" hangingPunct="0">
              <a:spcBef>
                <a:spcPct val="50000"/>
              </a:spcBef>
            </a:pPr>
            <a:r>
              <a:rPr lang="es-ES_tradnl" sz="1574" b="1" i="1" dirty="0">
                <a:solidFill>
                  <a:schemeClr val="accent4">
                    <a:lumMod val="75000"/>
                  </a:schemeClr>
                </a:solidFill>
                <a:latin typeface="+mj-lt"/>
                <a:cs typeface="Arial" charset="0"/>
              </a:rPr>
              <a:t>Marco regulatorio y político</a:t>
            </a:r>
          </a:p>
        </p:txBody>
      </p:sp>
      <p:sp>
        <p:nvSpPr>
          <p:cNvPr id="20" name="19 Flecha derecha"/>
          <p:cNvSpPr>
            <a:spLocks noChangeArrowheads="1"/>
          </p:cNvSpPr>
          <p:nvPr/>
        </p:nvSpPr>
        <p:spPr bwMode="auto">
          <a:xfrm>
            <a:off x="1798803" y="1625732"/>
            <a:ext cx="632673" cy="751400"/>
          </a:xfrm>
          <a:prstGeom prst="rightArrow">
            <a:avLst>
              <a:gd name="adj1" fmla="val 50000"/>
              <a:gd name="adj2" fmla="val 49998"/>
            </a:avLst>
          </a:prstGeom>
          <a:solidFill>
            <a:schemeClr val="tx2">
              <a:lumMod val="20000"/>
              <a:lumOff val="80000"/>
            </a:schemeClr>
          </a:solidFill>
          <a:ln w="25400" algn="ctr">
            <a:solidFill>
              <a:schemeClr val="tx2">
                <a:lumMod val="20000"/>
                <a:lumOff val="80000"/>
              </a:schemeClr>
            </a:solidFill>
            <a:miter lim="800000"/>
            <a:headEnd/>
            <a:tailEnd/>
          </a:ln>
          <a:effectLst>
            <a:outerShdw dist="107763" dir="2700000" algn="ctr" rotWithShape="0">
              <a:srgbClr val="808080">
                <a:alpha val="50000"/>
              </a:srgbClr>
            </a:outerShdw>
          </a:effectLst>
        </p:spPr>
        <p:txBody>
          <a:bodyPr anchor="ctr"/>
          <a:lstStyle/>
          <a:p>
            <a:pPr algn="ctr"/>
            <a:endParaRPr lang="es-CO" sz="1771" dirty="0">
              <a:solidFill>
                <a:srgbClr val="4D4D4D"/>
              </a:solidFill>
              <a:latin typeface="+mj-lt"/>
            </a:endParaRPr>
          </a:p>
        </p:txBody>
      </p:sp>
      <p:sp>
        <p:nvSpPr>
          <p:cNvPr id="21" name="20 Flecha derecha"/>
          <p:cNvSpPr>
            <a:spLocks noChangeArrowheads="1"/>
          </p:cNvSpPr>
          <p:nvPr/>
        </p:nvSpPr>
        <p:spPr bwMode="auto">
          <a:xfrm>
            <a:off x="1798803" y="4894622"/>
            <a:ext cx="632673" cy="751400"/>
          </a:xfrm>
          <a:prstGeom prst="rightArrow">
            <a:avLst>
              <a:gd name="adj1" fmla="val 50000"/>
              <a:gd name="adj2" fmla="val 49998"/>
            </a:avLst>
          </a:prstGeom>
          <a:solidFill>
            <a:schemeClr val="tx2">
              <a:lumMod val="20000"/>
              <a:lumOff val="80000"/>
            </a:schemeClr>
          </a:solidFill>
          <a:ln w="25400" algn="ctr">
            <a:solidFill>
              <a:schemeClr val="tx2">
                <a:lumMod val="20000"/>
                <a:lumOff val="80000"/>
              </a:schemeClr>
            </a:solidFill>
            <a:miter lim="800000"/>
            <a:headEnd/>
            <a:tailEnd/>
          </a:ln>
          <a:effectLst>
            <a:outerShdw dist="107763" dir="2700000" algn="ctr" rotWithShape="0">
              <a:srgbClr val="808080">
                <a:alpha val="50000"/>
              </a:srgbClr>
            </a:outerShdw>
          </a:effectLst>
        </p:spPr>
        <p:txBody>
          <a:bodyPr anchor="ctr"/>
          <a:lstStyle/>
          <a:p>
            <a:pPr algn="ctr"/>
            <a:endParaRPr lang="es-CO" sz="1771" dirty="0">
              <a:solidFill>
                <a:srgbClr val="4D4D4D"/>
              </a:solidFill>
              <a:latin typeface="+mj-lt"/>
            </a:endParaRPr>
          </a:p>
        </p:txBody>
      </p:sp>
      <p:sp>
        <p:nvSpPr>
          <p:cNvPr id="22" name="21 Flecha derecha"/>
          <p:cNvSpPr>
            <a:spLocks noChangeArrowheads="1"/>
          </p:cNvSpPr>
          <p:nvPr/>
        </p:nvSpPr>
        <p:spPr bwMode="auto">
          <a:xfrm>
            <a:off x="1798803" y="3463721"/>
            <a:ext cx="632673" cy="751400"/>
          </a:xfrm>
          <a:prstGeom prst="rightArrow">
            <a:avLst>
              <a:gd name="adj1" fmla="val 50000"/>
              <a:gd name="adj2" fmla="val 49998"/>
            </a:avLst>
          </a:prstGeom>
          <a:solidFill>
            <a:schemeClr val="tx2">
              <a:lumMod val="20000"/>
              <a:lumOff val="80000"/>
            </a:schemeClr>
          </a:solidFill>
          <a:ln w="25400" algn="ctr">
            <a:solidFill>
              <a:schemeClr val="tx2">
                <a:lumMod val="20000"/>
                <a:lumOff val="80000"/>
              </a:schemeClr>
            </a:solidFill>
            <a:miter lim="800000"/>
            <a:headEnd/>
            <a:tailEnd/>
          </a:ln>
          <a:effectLst>
            <a:outerShdw dist="107763" dir="2700000" algn="ctr" rotWithShape="0">
              <a:srgbClr val="808080">
                <a:alpha val="50000"/>
              </a:srgbClr>
            </a:outerShdw>
          </a:effectLst>
        </p:spPr>
        <p:txBody>
          <a:bodyPr anchor="ctr"/>
          <a:lstStyle/>
          <a:p>
            <a:pPr algn="ctr"/>
            <a:endParaRPr lang="es-CO" sz="1771" dirty="0">
              <a:solidFill>
                <a:srgbClr val="4D4D4D"/>
              </a:solidFill>
              <a:latin typeface="+mj-lt"/>
            </a:endParaRPr>
          </a:p>
        </p:txBody>
      </p:sp>
      <p:sp>
        <p:nvSpPr>
          <p:cNvPr id="24" name="5 CuadroTexto"/>
          <p:cNvSpPr txBox="1">
            <a:spLocks noChangeArrowheads="1"/>
          </p:cNvSpPr>
          <p:nvPr/>
        </p:nvSpPr>
        <p:spPr bwMode="auto">
          <a:xfrm>
            <a:off x="1502828" y="6007339"/>
            <a:ext cx="5702306" cy="228652"/>
          </a:xfrm>
          <a:prstGeom prst="rect">
            <a:avLst/>
          </a:prstGeom>
          <a:noFill/>
          <a:ln w="9525">
            <a:noFill/>
            <a:miter lim="800000"/>
            <a:headEnd/>
            <a:tailEnd/>
          </a:ln>
        </p:spPr>
        <p:txBody>
          <a:bodyPr wrap="square">
            <a:spAutoFit/>
          </a:bodyPr>
          <a:lstStyle/>
          <a:p>
            <a:pPr algn="ctr">
              <a:defRPr/>
            </a:pPr>
            <a:r>
              <a:rPr lang="es-CO" sz="886" dirty="0">
                <a:solidFill>
                  <a:schemeClr val="tx1">
                    <a:lumMod val="75000"/>
                    <a:lumOff val="25000"/>
                  </a:schemeClr>
                </a:solidFill>
                <a:latin typeface="+mj-lt"/>
              </a:rPr>
              <a:t>Fuente: Estrategia Competitiva: Análisis de los Sectores Industriales, Michael </a:t>
            </a:r>
            <a:r>
              <a:rPr lang="es-CO" sz="886" dirty="0" err="1">
                <a:solidFill>
                  <a:schemeClr val="tx1">
                    <a:lumMod val="75000"/>
                    <a:lumOff val="25000"/>
                  </a:schemeClr>
                </a:solidFill>
                <a:latin typeface="+mj-lt"/>
              </a:rPr>
              <a:t>Porter</a:t>
            </a:r>
            <a:r>
              <a:rPr lang="es-CO" sz="886" dirty="0">
                <a:solidFill>
                  <a:schemeClr val="tx1">
                    <a:lumMod val="75000"/>
                    <a:lumOff val="25000"/>
                  </a:schemeClr>
                </a:solidFill>
                <a:latin typeface="+mj-lt"/>
              </a:rPr>
              <a:t>. 2000.</a:t>
            </a:r>
            <a:endParaRPr lang="es-ES" sz="886" i="1" dirty="0">
              <a:solidFill>
                <a:schemeClr val="tx1">
                  <a:lumMod val="75000"/>
                  <a:lumOff val="25000"/>
                </a:schemeClr>
              </a:solidFill>
              <a:latin typeface="+mj-lt"/>
            </a:endParaRPr>
          </a:p>
        </p:txBody>
      </p:sp>
      <p:sp>
        <p:nvSpPr>
          <p:cNvPr id="4" name="Marcador de texto 3"/>
          <p:cNvSpPr>
            <a:spLocks noGrp="1"/>
          </p:cNvSpPr>
          <p:nvPr>
            <p:ph type="body" sz="quarter" idx="19"/>
          </p:nvPr>
        </p:nvSpPr>
        <p:spPr/>
        <p:txBody>
          <a:bodyPr/>
          <a:lstStyle/>
          <a:p>
            <a:endParaRPr lang="es-ES"/>
          </a:p>
        </p:txBody>
      </p:sp>
      <p:sp>
        <p:nvSpPr>
          <p:cNvPr id="25" name="Marcador de texto 3"/>
          <p:cNvSpPr>
            <a:spLocks noGrp="1"/>
          </p:cNvSpPr>
          <p:nvPr>
            <p:ph type="body" sz="quarter" idx="11"/>
          </p:nvPr>
        </p:nvSpPr>
        <p:spPr>
          <a:xfrm>
            <a:off x="498927" y="525689"/>
            <a:ext cx="8023225" cy="581025"/>
          </a:xfrm>
        </p:spPr>
        <p:txBody>
          <a:bodyPr/>
          <a:lstStyle/>
          <a:p>
            <a:r>
              <a:rPr lang="es-ES" sz="1900" dirty="0" smtClean="0"/>
              <a:t>ANÁLISIS ESTRUCTURAL: MODELO COMPETITIVO DE PORTER AMPLIADO</a:t>
            </a:r>
            <a:endParaRPr lang="es-ES" sz="1900" dirty="0"/>
          </a:p>
        </p:txBody>
      </p:sp>
    </p:spTree>
    <p:extLst>
      <p:ext uri="{BB962C8B-B14F-4D97-AF65-F5344CB8AC3E}">
        <p14:creationId xmlns:p14="http://schemas.microsoft.com/office/powerpoint/2010/main" val="4010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wipe(left)">
                                      <p:cBhvr>
                                        <p:cTn id="16" dur="500"/>
                                        <p:tgtEl>
                                          <p:spTgt spid="1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wipe(left)">
                                      <p:cBhvr>
                                        <p:cTn id="21" dur="500"/>
                                        <p:tgtEl>
                                          <p:spTgt spid="1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wipe(left)">
                                      <p:cBhvr>
                                        <p:cTn id="26" dur="5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wipe(left)">
                                      <p:cBhvr>
                                        <p:cTn id="31" dur="500"/>
                                        <p:tgtEl>
                                          <p:spTgt spid="1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xEl>
                                              <p:pRg st="4" end="4"/>
                                            </p:txEl>
                                          </p:spTgt>
                                        </p:tgtEl>
                                        <p:attrNameLst>
                                          <p:attrName>style.visibility</p:attrName>
                                        </p:attrNameLst>
                                      </p:cBhvr>
                                      <p:to>
                                        <p:strVal val="visible"/>
                                      </p:to>
                                    </p:set>
                                    <p:animEffect transition="in" filter="wipe(left)">
                                      <p:cBhvr>
                                        <p:cTn id="36" dur="500"/>
                                        <p:tgtEl>
                                          <p:spTgt spid="1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animEffect transition="in" filter="wipe(left)">
                                      <p:cBhvr>
                                        <p:cTn id="41" dur="500"/>
                                        <p:tgtEl>
                                          <p:spTgt spid="1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
                                            <p:txEl>
                                              <p:pRg st="6" end="6"/>
                                            </p:txEl>
                                          </p:spTgt>
                                        </p:tgtEl>
                                        <p:attrNameLst>
                                          <p:attrName>style.visibility</p:attrName>
                                        </p:attrNameLst>
                                      </p:cBhvr>
                                      <p:to>
                                        <p:strVal val="visible"/>
                                      </p:to>
                                    </p:set>
                                    <p:animEffect transition="in" filter="wipe(left)">
                                      <p:cBhvr>
                                        <p:cTn id="46" dur="500"/>
                                        <p:tgtEl>
                                          <p:spTgt spid="1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3">
                                            <p:txEl>
                                              <p:pRg st="0" end="0"/>
                                            </p:txEl>
                                          </p:spTgt>
                                        </p:tgtEl>
                                        <p:attrNameLst>
                                          <p:attrName>style.visibility</p:attrName>
                                        </p:attrNameLst>
                                      </p:cBhvr>
                                      <p:to>
                                        <p:strVal val="visible"/>
                                      </p:to>
                                    </p:set>
                                    <p:animEffect transition="in" filter="wipe(left)">
                                      <p:cBhvr>
                                        <p:cTn id="60" dur="500"/>
                                        <p:tgtEl>
                                          <p:spTgt spid="2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3">
                                            <p:txEl>
                                              <p:pRg st="1" end="1"/>
                                            </p:txEl>
                                          </p:spTgt>
                                        </p:tgtEl>
                                        <p:attrNameLst>
                                          <p:attrName>style.visibility</p:attrName>
                                        </p:attrNameLst>
                                      </p:cBhvr>
                                      <p:to>
                                        <p:strVal val="visible"/>
                                      </p:to>
                                    </p:set>
                                    <p:animEffect transition="in" filter="wipe(left)">
                                      <p:cBhvr>
                                        <p:cTn id="65" dur="500"/>
                                        <p:tgtEl>
                                          <p:spTgt spid="23">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3">
                                            <p:txEl>
                                              <p:pRg st="2" end="2"/>
                                            </p:txEl>
                                          </p:spTgt>
                                        </p:tgtEl>
                                        <p:attrNameLst>
                                          <p:attrName>style.visibility</p:attrName>
                                        </p:attrNameLst>
                                      </p:cBhvr>
                                      <p:to>
                                        <p:strVal val="visible"/>
                                      </p:to>
                                    </p:set>
                                    <p:animEffect transition="in" filter="wipe(left)">
                                      <p:cBhvr>
                                        <p:cTn id="70" dur="500"/>
                                        <p:tgtEl>
                                          <p:spTgt spid="23">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3">
                                            <p:txEl>
                                              <p:pRg st="3" end="3"/>
                                            </p:txEl>
                                          </p:spTgt>
                                        </p:tgtEl>
                                        <p:attrNameLst>
                                          <p:attrName>style.visibility</p:attrName>
                                        </p:attrNameLst>
                                      </p:cBhvr>
                                      <p:to>
                                        <p:strVal val="visible"/>
                                      </p:to>
                                    </p:set>
                                    <p:animEffect transition="in" filter="wipe(left)">
                                      <p:cBhvr>
                                        <p:cTn id="75" dur="500"/>
                                        <p:tgtEl>
                                          <p:spTgt spid="23">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3">
                                            <p:txEl>
                                              <p:pRg st="4" end="4"/>
                                            </p:txEl>
                                          </p:spTgt>
                                        </p:tgtEl>
                                        <p:attrNameLst>
                                          <p:attrName>style.visibility</p:attrName>
                                        </p:attrNameLst>
                                      </p:cBhvr>
                                      <p:to>
                                        <p:strVal val="visible"/>
                                      </p:to>
                                    </p:set>
                                    <p:animEffect transition="in" filter="wipe(left)">
                                      <p:cBhvr>
                                        <p:cTn id="80" dur="500"/>
                                        <p:tgtEl>
                                          <p:spTgt spid="23">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5">
                                            <p:txEl>
                                              <p:pRg st="0" end="0"/>
                                            </p:txEl>
                                          </p:spTgt>
                                        </p:tgtEl>
                                        <p:attrNameLst>
                                          <p:attrName>style.visibility</p:attrName>
                                        </p:attrNameLst>
                                      </p:cBhvr>
                                      <p:to>
                                        <p:strVal val="visible"/>
                                      </p:to>
                                    </p:set>
                                    <p:animEffect transition="in" filter="wipe(left)">
                                      <p:cBhvr>
                                        <p:cTn id="94" dur="500"/>
                                        <p:tgtEl>
                                          <p:spTgt spid="15">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5">
                                            <p:txEl>
                                              <p:pRg st="1" end="1"/>
                                            </p:txEl>
                                          </p:spTgt>
                                        </p:tgtEl>
                                        <p:attrNameLst>
                                          <p:attrName>style.visibility</p:attrName>
                                        </p:attrNameLst>
                                      </p:cBhvr>
                                      <p:to>
                                        <p:strVal val="visible"/>
                                      </p:to>
                                    </p:set>
                                    <p:animEffect transition="in" filter="wipe(left)">
                                      <p:cBhvr>
                                        <p:cTn id="99" dur="500"/>
                                        <p:tgtEl>
                                          <p:spTgt spid="15">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15">
                                            <p:txEl>
                                              <p:pRg st="2" end="2"/>
                                            </p:txEl>
                                          </p:spTgt>
                                        </p:tgtEl>
                                        <p:attrNameLst>
                                          <p:attrName>style.visibility</p:attrName>
                                        </p:attrNameLst>
                                      </p:cBhvr>
                                      <p:to>
                                        <p:strVal val="visible"/>
                                      </p:to>
                                    </p:set>
                                    <p:animEffect transition="in" filter="wipe(left)">
                                      <p:cBhvr>
                                        <p:cTn id="104" dur="500"/>
                                        <p:tgtEl>
                                          <p:spTgt spid="15">
                                            <p:txEl>
                                              <p:pRg st="2" end="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15">
                                            <p:txEl>
                                              <p:pRg st="3" end="3"/>
                                            </p:txEl>
                                          </p:spTgt>
                                        </p:tgtEl>
                                        <p:attrNameLst>
                                          <p:attrName>style.visibility</p:attrName>
                                        </p:attrNameLst>
                                      </p:cBhvr>
                                      <p:to>
                                        <p:strVal val="visible"/>
                                      </p:to>
                                    </p:set>
                                    <p:animEffect transition="in" filter="wipe(left)">
                                      <p:cBhvr>
                                        <p:cTn id="10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16" grpId="0"/>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1"/>
          </p:nvPr>
        </p:nvSpPr>
        <p:spPr/>
        <p:txBody>
          <a:bodyPr/>
          <a:lstStyle/>
          <a:p>
            <a:r>
              <a:rPr lang="es-ES" dirty="0" smtClean="0"/>
              <a:t>ANÁLISIS ESTRUCTURAL</a:t>
            </a:r>
            <a:endParaRPr lang="es-ES" dirty="0"/>
          </a:p>
        </p:txBody>
      </p:sp>
      <p:sp>
        <p:nvSpPr>
          <p:cNvPr id="5" name="Marcador de texto 4"/>
          <p:cNvSpPr>
            <a:spLocks noGrp="1"/>
          </p:cNvSpPr>
          <p:nvPr>
            <p:ph type="body" sz="quarter" idx="19"/>
          </p:nvPr>
        </p:nvSpPr>
        <p:spPr/>
        <p:txBody>
          <a:bodyPr/>
          <a:lstStyle/>
          <a:p>
            <a:endParaRPr lang="es-ES"/>
          </a:p>
        </p:txBody>
      </p:sp>
      <p:sp>
        <p:nvSpPr>
          <p:cNvPr id="9" name="Text Box 2"/>
          <p:cNvSpPr txBox="1">
            <a:spLocks noChangeArrowheads="1"/>
          </p:cNvSpPr>
          <p:nvPr/>
        </p:nvSpPr>
        <p:spPr bwMode="auto">
          <a:xfrm>
            <a:off x="320529" y="1056015"/>
            <a:ext cx="8500065" cy="348290"/>
          </a:xfrm>
          <a:prstGeom prst="rect">
            <a:avLst/>
          </a:prstGeom>
          <a:noFill/>
          <a:ln w="9525">
            <a:noFill/>
            <a:miter lim="800000"/>
            <a:headEnd/>
            <a:tailEnd/>
          </a:ln>
        </p:spPr>
        <p:txBody>
          <a:bodyPr wrap="square">
            <a:spAutoFit/>
          </a:bodyPr>
          <a:lstStyle/>
          <a:p>
            <a:pPr algn="ctr">
              <a:buClr>
                <a:srgbClr val="336699"/>
              </a:buClr>
            </a:pPr>
            <a:r>
              <a:rPr lang="es-CO" sz="1673" dirty="0">
                <a:solidFill>
                  <a:schemeClr val="tx1">
                    <a:lumMod val="65000"/>
                    <a:lumOff val="35000"/>
                  </a:schemeClr>
                </a:solidFill>
                <a:latin typeface="+mj-lt"/>
              </a:rPr>
              <a:t>El conocimiento de las fuentes subyacentes de la presión competitiva permite:</a:t>
            </a:r>
            <a:endParaRPr lang="es-ES" sz="1673" dirty="0">
              <a:solidFill>
                <a:schemeClr val="tx1">
                  <a:lumMod val="65000"/>
                  <a:lumOff val="35000"/>
                </a:schemeClr>
              </a:solidFill>
              <a:latin typeface="+mj-lt"/>
            </a:endParaRPr>
          </a:p>
        </p:txBody>
      </p:sp>
      <p:sp>
        <p:nvSpPr>
          <p:cNvPr id="10" name="9 Elipse"/>
          <p:cNvSpPr/>
          <p:nvPr/>
        </p:nvSpPr>
        <p:spPr bwMode="auto">
          <a:xfrm>
            <a:off x="1817011" y="1747554"/>
            <a:ext cx="354250" cy="35425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899770" eaLnBrk="0" fontAlgn="base" hangingPunct="0">
              <a:spcBef>
                <a:spcPct val="20000"/>
              </a:spcBef>
              <a:spcAft>
                <a:spcPct val="0"/>
              </a:spcAft>
            </a:pPr>
            <a:r>
              <a:rPr lang="es-ES_tradnl" sz="1378" b="1" dirty="0">
                <a:solidFill>
                  <a:schemeClr val="bg1"/>
                </a:solidFill>
                <a:latin typeface="Century Gothic" pitchFamily="34" charset="0"/>
              </a:rPr>
              <a:t>1</a:t>
            </a:r>
            <a:endParaRPr lang="es-ES" sz="1378" b="1" dirty="0">
              <a:solidFill>
                <a:schemeClr val="bg1"/>
              </a:solidFill>
              <a:latin typeface="Century Gothic" pitchFamily="34" charset="0"/>
            </a:endParaRPr>
          </a:p>
        </p:txBody>
      </p:sp>
      <p:sp>
        <p:nvSpPr>
          <p:cNvPr id="11" name="10 Elipse"/>
          <p:cNvSpPr/>
          <p:nvPr/>
        </p:nvSpPr>
        <p:spPr bwMode="auto">
          <a:xfrm>
            <a:off x="1817011" y="2314417"/>
            <a:ext cx="354250" cy="35425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899770" eaLnBrk="0" fontAlgn="base" hangingPunct="0">
              <a:spcBef>
                <a:spcPct val="20000"/>
              </a:spcBef>
              <a:spcAft>
                <a:spcPct val="0"/>
              </a:spcAft>
            </a:pPr>
            <a:r>
              <a:rPr lang="es-ES_tradnl" sz="1378" b="1" dirty="0">
                <a:solidFill>
                  <a:schemeClr val="bg1"/>
                </a:solidFill>
                <a:latin typeface="Century Gothic" pitchFamily="34" charset="0"/>
              </a:rPr>
              <a:t>2</a:t>
            </a:r>
            <a:endParaRPr lang="es-ES" sz="1378" b="1" dirty="0">
              <a:solidFill>
                <a:schemeClr val="bg1"/>
              </a:solidFill>
              <a:latin typeface="Century Gothic" pitchFamily="34" charset="0"/>
            </a:endParaRPr>
          </a:p>
        </p:txBody>
      </p:sp>
      <p:sp>
        <p:nvSpPr>
          <p:cNvPr id="12" name="11 Elipse"/>
          <p:cNvSpPr/>
          <p:nvPr/>
        </p:nvSpPr>
        <p:spPr bwMode="auto">
          <a:xfrm>
            <a:off x="1817011" y="3022956"/>
            <a:ext cx="354250" cy="35425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899770" eaLnBrk="0" fontAlgn="base" hangingPunct="0">
              <a:spcBef>
                <a:spcPct val="20000"/>
              </a:spcBef>
              <a:spcAft>
                <a:spcPct val="0"/>
              </a:spcAft>
            </a:pPr>
            <a:r>
              <a:rPr lang="es-ES_tradnl" sz="1378" b="1" dirty="0">
                <a:solidFill>
                  <a:schemeClr val="bg1"/>
                </a:solidFill>
                <a:latin typeface="Century Gothic" pitchFamily="34" charset="0"/>
              </a:rPr>
              <a:t>3</a:t>
            </a:r>
            <a:endParaRPr lang="es-ES" sz="1378" b="1" dirty="0">
              <a:solidFill>
                <a:schemeClr val="bg1"/>
              </a:solidFill>
              <a:latin typeface="Century Gothic" pitchFamily="34" charset="0"/>
            </a:endParaRPr>
          </a:p>
        </p:txBody>
      </p:sp>
      <p:sp>
        <p:nvSpPr>
          <p:cNvPr id="13" name="12 Elipse"/>
          <p:cNvSpPr/>
          <p:nvPr/>
        </p:nvSpPr>
        <p:spPr bwMode="auto">
          <a:xfrm>
            <a:off x="1817011" y="3731496"/>
            <a:ext cx="354250" cy="35425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899770" eaLnBrk="0" fontAlgn="base" hangingPunct="0">
              <a:spcBef>
                <a:spcPct val="20000"/>
              </a:spcBef>
              <a:spcAft>
                <a:spcPct val="0"/>
              </a:spcAft>
            </a:pPr>
            <a:r>
              <a:rPr lang="es-ES_tradnl" sz="1378" b="1" dirty="0">
                <a:solidFill>
                  <a:schemeClr val="bg1"/>
                </a:solidFill>
                <a:latin typeface="Century Gothic" pitchFamily="34" charset="0"/>
              </a:rPr>
              <a:t>4</a:t>
            </a:r>
            <a:endParaRPr lang="es-ES" sz="1378" b="1" dirty="0">
              <a:solidFill>
                <a:schemeClr val="bg1"/>
              </a:solidFill>
              <a:latin typeface="Century Gothic" pitchFamily="34" charset="0"/>
            </a:endParaRPr>
          </a:p>
        </p:txBody>
      </p:sp>
      <p:sp>
        <p:nvSpPr>
          <p:cNvPr id="14" name="Text Box 2"/>
          <p:cNvSpPr txBox="1">
            <a:spLocks noChangeArrowheads="1"/>
          </p:cNvSpPr>
          <p:nvPr/>
        </p:nvSpPr>
        <p:spPr bwMode="auto">
          <a:xfrm>
            <a:off x="2171261" y="1754329"/>
            <a:ext cx="5054395" cy="2817438"/>
          </a:xfrm>
          <a:prstGeom prst="rect">
            <a:avLst/>
          </a:prstGeom>
          <a:noFill/>
          <a:ln w="9525">
            <a:noFill/>
            <a:miter lim="800000"/>
            <a:headEnd/>
            <a:tailEnd/>
          </a:ln>
        </p:spPr>
        <p:txBody>
          <a:bodyPr wrap="square">
            <a:spAutoFit/>
          </a:bodyPr>
          <a:lstStyle/>
          <a:p>
            <a:pPr algn="just">
              <a:buClr>
                <a:srgbClr val="336699"/>
              </a:buClr>
            </a:pPr>
            <a:r>
              <a:rPr lang="es-CO" sz="1771" dirty="0">
                <a:solidFill>
                  <a:schemeClr val="tx1">
                    <a:lumMod val="65000"/>
                    <a:lumOff val="35000"/>
                  </a:schemeClr>
                </a:solidFill>
                <a:latin typeface="+mj-lt"/>
              </a:rPr>
              <a:t>Marcar los puntos débiles y fuertes de la empresa.</a:t>
            </a:r>
          </a:p>
          <a:p>
            <a:pPr algn="just">
              <a:buClr>
                <a:srgbClr val="336699"/>
              </a:buClr>
            </a:pPr>
            <a:endParaRPr lang="es-CO" sz="1771" dirty="0">
              <a:solidFill>
                <a:schemeClr val="tx1">
                  <a:lumMod val="65000"/>
                  <a:lumOff val="35000"/>
                </a:schemeClr>
              </a:solidFill>
              <a:latin typeface="+mj-lt"/>
            </a:endParaRPr>
          </a:p>
          <a:p>
            <a:pPr algn="just">
              <a:buClr>
                <a:srgbClr val="336699"/>
              </a:buClr>
            </a:pPr>
            <a:r>
              <a:rPr lang="es-CO" sz="1771" dirty="0">
                <a:solidFill>
                  <a:schemeClr val="tx1">
                    <a:lumMod val="65000"/>
                    <a:lumOff val="35000"/>
                  </a:schemeClr>
                </a:solidFill>
                <a:latin typeface="+mj-lt"/>
              </a:rPr>
              <a:t>Reforzar la posición en su sector industrial.</a:t>
            </a:r>
          </a:p>
          <a:p>
            <a:pPr algn="just">
              <a:buClr>
                <a:srgbClr val="336699"/>
              </a:buClr>
            </a:pPr>
            <a:endParaRPr lang="es-CO" sz="1771" dirty="0">
              <a:solidFill>
                <a:schemeClr val="tx1">
                  <a:lumMod val="65000"/>
                  <a:lumOff val="35000"/>
                </a:schemeClr>
              </a:solidFill>
              <a:latin typeface="+mj-lt"/>
            </a:endParaRPr>
          </a:p>
          <a:p>
            <a:pPr algn="just">
              <a:buClr>
                <a:srgbClr val="336699"/>
              </a:buClr>
            </a:pPr>
            <a:r>
              <a:rPr lang="es-CO" sz="1771" dirty="0">
                <a:solidFill>
                  <a:schemeClr val="tx1">
                    <a:lumMod val="65000"/>
                    <a:lumOff val="35000"/>
                  </a:schemeClr>
                </a:solidFill>
                <a:latin typeface="+mj-lt"/>
              </a:rPr>
              <a:t>Aclarar las áreas en dónde los cambios de estrategia pueden producir los mejores resultados.</a:t>
            </a:r>
          </a:p>
          <a:p>
            <a:pPr algn="just">
              <a:buClr>
                <a:srgbClr val="336699"/>
              </a:buClr>
            </a:pPr>
            <a:endParaRPr lang="es-CO" sz="1771" dirty="0">
              <a:solidFill>
                <a:schemeClr val="tx1">
                  <a:lumMod val="65000"/>
                  <a:lumOff val="35000"/>
                </a:schemeClr>
              </a:solidFill>
              <a:latin typeface="+mj-lt"/>
            </a:endParaRPr>
          </a:p>
          <a:p>
            <a:pPr algn="just">
              <a:buClr>
                <a:srgbClr val="336699"/>
              </a:buClr>
            </a:pPr>
            <a:r>
              <a:rPr lang="es-CO" sz="1771" dirty="0">
                <a:solidFill>
                  <a:schemeClr val="tx1">
                    <a:lumMod val="65000"/>
                    <a:lumOff val="35000"/>
                  </a:schemeClr>
                </a:solidFill>
                <a:latin typeface="+mj-lt"/>
              </a:rPr>
              <a:t>Señalar las áreas en dónde el sector industrial prometen tener la máxima importancia, sea como oportunidades o amenazas.</a:t>
            </a:r>
            <a:endParaRPr lang="es-ES" sz="1771" dirty="0">
              <a:solidFill>
                <a:schemeClr val="tx1">
                  <a:lumMod val="65000"/>
                  <a:lumOff val="35000"/>
                </a:schemeClr>
              </a:solidFill>
              <a:latin typeface="+mj-lt"/>
            </a:endParaRPr>
          </a:p>
        </p:txBody>
      </p:sp>
      <p:sp>
        <p:nvSpPr>
          <p:cNvPr id="15" name="Text Box 2"/>
          <p:cNvSpPr txBox="1">
            <a:spLocks noChangeArrowheads="1"/>
          </p:cNvSpPr>
          <p:nvPr/>
        </p:nvSpPr>
        <p:spPr bwMode="auto">
          <a:xfrm>
            <a:off x="401292" y="4856910"/>
            <a:ext cx="8358350" cy="819070"/>
          </a:xfrm>
          <a:prstGeom prst="rect">
            <a:avLst/>
          </a:prstGeom>
          <a:noFill/>
          <a:ln w="9525">
            <a:noFill/>
            <a:miter lim="800000"/>
            <a:headEnd/>
            <a:tailEnd/>
          </a:ln>
        </p:spPr>
        <p:txBody>
          <a:bodyPr wrap="square">
            <a:spAutoFit/>
          </a:bodyPr>
          <a:lstStyle/>
          <a:p>
            <a:pPr algn="ctr">
              <a:buClr>
                <a:srgbClr val="336699"/>
              </a:buClr>
            </a:pPr>
            <a:r>
              <a:rPr lang="es-CO" sz="1574" dirty="0">
                <a:solidFill>
                  <a:srgbClr val="FF6600"/>
                </a:solidFill>
                <a:latin typeface="+mj-lt"/>
              </a:rPr>
              <a:t>La acción conjunta de éstas fuerzas determina la </a:t>
            </a:r>
            <a:r>
              <a:rPr lang="es-CO" sz="1574" b="1" dirty="0">
                <a:solidFill>
                  <a:srgbClr val="FF6600"/>
                </a:solidFill>
                <a:latin typeface="+mj-lt"/>
              </a:rPr>
              <a:t>rentabilidad potencial</a:t>
            </a:r>
          </a:p>
          <a:p>
            <a:pPr algn="ctr">
              <a:buClr>
                <a:srgbClr val="336699"/>
              </a:buClr>
            </a:pPr>
            <a:r>
              <a:rPr lang="es-CO" sz="1574" dirty="0">
                <a:solidFill>
                  <a:srgbClr val="FF6600"/>
                </a:solidFill>
                <a:latin typeface="+mj-lt"/>
              </a:rPr>
              <a:t>en el sector industrial, en donde el </a:t>
            </a:r>
            <a:r>
              <a:rPr lang="es-CO" sz="1574" b="1" dirty="0">
                <a:solidFill>
                  <a:srgbClr val="FF6600"/>
                </a:solidFill>
                <a:latin typeface="+mj-lt"/>
              </a:rPr>
              <a:t>potencial de utilidades</a:t>
            </a:r>
            <a:r>
              <a:rPr lang="es-CO" sz="1574" dirty="0">
                <a:solidFill>
                  <a:srgbClr val="FF6600"/>
                </a:solidFill>
                <a:latin typeface="+mj-lt"/>
              </a:rPr>
              <a:t> se mide en</a:t>
            </a:r>
          </a:p>
          <a:p>
            <a:pPr algn="ctr">
              <a:buClr>
                <a:srgbClr val="336699"/>
              </a:buClr>
            </a:pPr>
            <a:r>
              <a:rPr lang="es-CO" sz="1574" dirty="0">
                <a:solidFill>
                  <a:srgbClr val="FF6600"/>
                </a:solidFill>
                <a:latin typeface="+mj-lt"/>
              </a:rPr>
              <a:t>términos del </a:t>
            </a:r>
            <a:r>
              <a:rPr lang="es-CO" sz="1574" b="1" dirty="0">
                <a:solidFill>
                  <a:srgbClr val="FF6600"/>
                </a:solidFill>
                <a:latin typeface="+mj-lt"/>
              </a:rPr>
              <a:t>rendimiento a largo plazo del capital invertido</a:t>
            </a:r>
            <a:r>
              <a:rPr lang="es-CO" sz="1574" dirty="0">
                <a:solidFill>
                  <a:srgbClr val="FF6600"/>
                </a:solidFill>
                <a:latin typeface="+mj-lt"/>
              </a:rPr>
              <a:t>.</a:t>
            </a:r>
            <a:endParaRPr lang="es-ES" sz="1574" dirty="0">
              <a:solidFill>
                <a:srgbClr val="FF6600"/>
              </a:solidFill>
              <a:latin typeface="+mj-lt"/>
            </a:endParaRPr>
          </a:p>
        </p:txBody>
      </p:sp>
      <p:sp>
        <p:nvSpPr>
          <p:cNvPr id="16" name="5 CuadroTexto"/>
          <p:cNvSpPr txBox="1">
            <a:spLocks noChangeArrowheads="1"/>
          </p:cNvSpPr>
          <p:nvPr/>
        </p:nvSpPr>
        <p:spPr bwMode="auto">
          <a:xfrm>
            <a:off x="1817011" y="5961124"/>
            <a:ext cx="5526913" cy="227145"/>
          </a:xfrm>
          <a:prstGeom prst="rect">
            <a:avLst/>
          </a:prstGeom>
          <a:noFill/>
          <a:ln w="9525">
            <a:noFill/>
            <a:miter lim="800000"/>
            <a:headEnd/>
            <a:tailEnd/>
          </a:ln>
        </p:spPr>
        <p:txBody>
          <a:bodyPr wrap="square">
            <a:spAutoFit/>
          </a:bodyPr>
          <a:lstStyle/>
          <a:p>
            <a:pPr algn="ctr">
              <a:defRPr/>
            </a:pPr>
            <a:r>
              <a:rPr lang="es-CO" sz="886" dirty="0">
                <a:solidFill>
                  <a:schemeClr val="tx1">
                    <a:lumMod val="50000"/>
                    <a:lumOff val="50000"/>
                  </a:schemeClr>
                </a:solidFill>
                <a:latin typeface="+mj-lt"/>
              </a:rPr>
              <a:t>Fuente: Estrategia Competitiva: Análisis de los Sectores Industriales, Michael </a:t>
            </a:r>
            <a:r>
              <a:rPr lang="es-CO" sz="886" dirty="0" err="1">
                <a:solidFill>
                  <a:schemeClr val="tx1">
                    <a:lumMod val="50000"/>
                    <a:lumOff val="50000"/>
                  </a:schemeClr>
                </a:solidFill>
                <a:latin typeface="+mj-lt"/>
              </a:rPr>
              <a:t>Porter</a:t>
            </a:r>
            <a:r>
              <a:rPr lang="es-CO" sz="886" dirty="0">
                <a:solidFill>
                  <a:schemeClr val="tx1">
                    <a:lumMod val="50000"/>
                    <a:lumOff val="50000"/>
                  </a:schemeClr>
                </a:solidFill>
                <a:latin typeface="+mj-lt"/>
              </a:rPr>
              <a:t>. 2000.</a:t>
            </a:r>
            <a:endParaRPr lang="es-ES" sz="886" i="1" dirty="0">
              <a:solidFill>
                <a:schemeClr val="tx1">
                  <a:lumMod val="50000"/>
                  <a:lumOff val="50000"/>
                </a:schemeClr>
              </a:solidFill>
              <a:latin typeface="+mj-lt"/>
            </a:endParaRPr>
          </a:p>
        </p:txBody>
      </p:sp>
    </p:spTree>
    <p:extLst>
      <p:ext uri="{BB962C8B-B14F-4D97-AF65-F5344CB8AC3E}">
        <p14:creationId xmlns:p14="http://schemas.microsoft.com/office/powerpoint/2010/main" val="24836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wipe(left)">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Effect transition="in" filter="wipe(left)">
                                      <p:cBhvr>
                                        <p:cTn id="29" dur="500"/>
                                        <p:tgtEl>
                                          <p:spTgt spid="1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xEl>
                                              <p:pRg st="6" end="6"/>
                                            </p:txEl>
                                          </p:spTgt>
                                        </p:tgtEl>
                                        <p:attrNameLst>
                                          <p:attrName>style.visibility</p:attrName>
                                        </p:attrNameLst>
                                      </p:cBhvr>
                                      <p:to>
                                        <p:strVal val="visible"/>
                                      </p:to>
                                    </p:set>
                                    <p:animEffect transition="in" filter="wipe(left)">
                                      <p:cBhvr>
                                        <p:cTn id="38" dur="500"/>
                                        <p:tgtEl>
                                          <p:spTgt spid="1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5">
                                            <p:txEl>
                                              <p:pRg st="1" end="1"/>
                                            </p:txEl>
                                          </p:spTgt>
                                        </p:tgtEl>
                                        <p:attrNameLst>
                                          <p:attrName>style.visibility</p:attrName>
                                        </p:attrNameLst>
                                      </p:cBhvr>
                                      <p:to>
                                        <p:strVal val="visible"/>
                                      </p:to>
                                    </p:set>
                                    <p:animEffect transition="in" filter="wipe(left)">
                                      <p:cBhvr>
                                        <p:cTn id="48" dur="500"/>
                                        <p:tgtEl>
                                          <p:spTgt spid="1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animEffect transition="in" filter="wipe(left)">
                                      <p:cBhvr>
                                        <p:cTn id="53" dur="500"/>
                                        <p:tgtEl>
                                          <p:spTgt spid="1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CuadroTexto"/>
          <p:cNvSpPr txBox="1">
            <a:spLocks noChangeArrowheads="1"/>
          </p:cNvSpPr>
          <p:nvPr/>
        </p:nvSpPr>
        <p:spPr bwMode="auto">
          <a:xfrm>
            <a:off x="488846" y="5551568"/>
            <a:ext cx="2952069" cy="364972"/>
          </a:xfrm>
          <a:prstGeom prst="rect">
            <a:avLst/>
          </a:prstGeom>
          <a:noFill/>
          <a:ln w="9525">
            <a:noFill/>
            <a:miter lim="800000"/>
            <a:headEnd/>
            <a:tailEnd/>
          </a:ln>
        </p:spPr>
        <p:txBody>
          <a:bodyPr wrap="square">
            <a:spAutoFit/>
          </a:bodyPr>
          <a:lstStyle/>
          <a:p>
            <a:r>
              <a:rPr lang="es-CO" sz="886" dirty="0">
                <a:solidFill>
                  <a:schemeClr val="tx1">
                    <a:lumMod val="75000"/>
                    <a:lumOff val="25000"/>
                  </a:schemeClr>
                </a:solidFill>
                <a:latin typeface="+mj-lt"/>
              </a:rPr>
              <a:t>Fuente: Elaboración propia con base  en Administración Estratégica, Thomas L. </a:t>
            </a:r>
            <a:r>
              <a:rPr lang="es-CO" sz="886" dirty="0" err="1">
                <a:solidFill>
                  <a:schemeClr val="tx1">
                    <a:lumMod val="75000"/>
                    <a:lumOff val="25000"/>
                  </a:schemeClr>
                </a:solidFill>
                <a:latin typeface="+mj-lt"/>
              </a:rPr>
              <a:t>Wheelen</a:t>
            </a:r>
            <a:r>
              <a:rPr lang="es-CO" sz="886" dirty="0">
                <a:solidFill>
                  <a:schemeClr val="tx1">
                    <a:lumMod val="75000"/>
                    <a:lumOff val="25000"/>
                  </a:schemeClr>
                </a:solidFill>
                <a:latin typeface="+mj-lt"/>
              </a:rPr>
              <a:t> y David </a:t>
            </a:r>
            <a:r>
              <a:rPr lang="es-CO" sz="886" dirty="0" err="1">
                <a:solidFill>
                  <a:schemeClr val="tx1">
                    <a:lumMod val="75000"/>
                    <a:lumOff val="25000"/>
                  </a:schemeClr>
                </a:solidFill>
                <a:latin typeface="+mj-lt"/>
              </a:rPr>
              <a:t>Hunger</a:t>
            </a:r>
            <a:r>
              <a:rPr lang="es-CO" sz="886" dirty="0">
                <a:solidFill>
                  <a:schemeClr val="tx1">
                    <a:lumMod val="75000"/>
                    <a:lumOff val="25000"/>
                  </a:schemeClr>
                </a:solidFill>
                <a:latin typeface="+mj-lt"/>
              </a:rPr>
              <a:t>, 2009.</a:t>
            </a:r>
          </a:p>
        </p:txBody>
      </p:sp>
      <p:sp>
        <p:nvSpPr>
          <p:cNvPr id="9" name="Text Box 2"/>
          <p:cNvSpPr txBox="1">
            <a:spLocks noChangeArrowheads="1"/>
          </p:cNvSpPr>
          <p:nvPr/>
        </p:nvSpPr>
        <p:spPr bwMode="auto">
          <a:xfrm>
            <a:off x="1454338" y="991454"/>
            <a:ext cx="6035244" cy="584775"/>
          </a:xfrm>
          <a:prstGeom prst="rect">
            <a:avLst/>
          </a:prstGeom>
          <a:noFill/>
          <a:ln w="9525">
            <a:noFill/>
            <a:miter lim="800000"/>
            <a:headEnd/>
            <a:tailEnd/>
          </a:ln>
        </p:spPr>
        <p:txBody>
          <a:bodyPr wrap="square">
            <a:spAutoFit/>
          </a:bodyPr>
          <a:lstStyle/>
          <a:p>
            <a:pPr algn="ctr">
              <a:buClr>
                <a:srgbClr val="006666"/>
              </a:buClr>
              <a:defRPr/>
            </a:pPr>
            <a:r>
              <a:rPr lang="es-ES_tradnl" sz="1600" dirty="0">
                <a:solidFill>
                  <a:schemeClr val="tx1">
                    <a:lumMod val="75000"/>
                    <a:lumOff val="25000"/>
                  </a:schemeClr>
                </a:solidFill>
                <a:latin typeface="+mj-lt"/>
              </a:rPr>
              <a:t>Identificar los </a:t>
            </a:r>
            <a:r>
              <a:rPr lang="es-ES_tradnl" sz="1600" b="1" dirty="0">
                <a:solidFill>
                  <a:schemeClr val="tx1">
                    <a:lumMod val="75000"/>
                    <a:lumOff val="25000"/>
                  </a:schemeClr>
                </a:solidFill>
                <a:latin typeface="+mj-lt"/>
              </a:rPr>
              <a:t>Factores Estratégicos Internos, </a:t>
            </a:r>
            <a:r>
              <a:rPr lang="es-ES_tradnl" sz="1600" dirty="0">
                <a:solidFill>
                  <a:schemeClr val="tx1">
                    <a:lumMod val="75000"/>
                    <a:lumOff val="25000"/>
                  </a:schemeClr>
                </a:solidFill>
                <a:latin typeface="+mj-lt"/>
              </a:rPr>
              <a:t>consiste en definir y desarrollar los recursos y competencias de una organización. </a:t>
            </a:r>
            <a:endParaRPr lang="es-ES" sz="1600" b="1" dirty="0">
              <a:solidFill>
                <a:schemeClr val="tx1">
                  <a:lumMod val="75000"/>
                  <a:lumOff val="25000"/>
                </a:schemeClr>
              </a:solidFill>
              <a:latin typeface="+mj-lt"/>
            </a:endParaRPr>
          </a:p>
        </p:txBody>
      </p:sp>
      <p:sp>
        <p:nvSpPr>
          <p:cNvPr id="10" name="17 Flecha derecha"/>
          <p:cNvSpPr>
            <a:spLocks noChangeArrowheads="1"/>
          </p:cNvSpPr>
          <p:nvPr/>
        </p:nvSpPr>
        <p:spPr bwMode="auto">
          <a:xfrm>
            <a:off x="3807749" y="3990675"/>
            <a:ext cx="913861" cy="1124752"/>
          </a:xfrm>
          <a:prstGeom prst="rightArrow">
            <a:avLst>
              <a:gd name="adj1" fmla="val 50000"/>
              <a:gd name="adj2" fmla="val 36445"/>
            </a:avLst>
          </a:prstGeom>
          <a:solidFill>
            <a:schemeClr val="accent4">
              <a:lumMod val="75000"/>
            </a:schemeClr>
          </a:solidFill>
          <a:ln w="9525" algn="ctr">
            <a:noFill/>
            <a:round/>
            <a:headEnd/>
            <a:tailEnd/>
          </a:ln>
          <a:effectLst>
            <a:outerShdw dist="107763" dir="2700000" algn="ctr" rotWithShape="0">
              <a:srgbClr val="808080">
                <a:alpha val="50000"/>
              </a:srgbClr>
            </a:outerShdw>
          </a:effectLst>
        </p:spPr>
        <p:txBody>
          <a:bodyPr/>
          <a:lstStyle/>
          <a:p>
            <a:endParaRPr lang="es-MX" sz="1181">
              <a:solidFill>
                <a:schemeClr val="bg1"/>
              </a:solidFill>
              <a:latin typeface="+mj-lt"/>
              <a:cs typeface="Arial" charset="0"/>
            </a:endParaRPr>
          </a:p>
        </p:txBody>
      </p:sp>
      <p:sp>
        <p:nvSpPr>
          <p:cNvPr id="11" name="16 Elipse"/>
          <p:cNvSpPr/>
          <p:nvPr/>
        </p:nvSpPr>
        <p:spPr>
          <a:xfrm>
            <a:off x="855276" y="1741173"/>
            <a:ext cx="2390097" cy="1195049"/>
          </a:xfrm>
          <a:prstGeom prst="ellips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9900"/>
              </a:buClr>
              <a:buFont typeface="Wingdings" pitchFamily="2" charset="2"/>
              <a:buNone/>
            </a:pPr>
            <a:r>
              <a:rPr lang="es-MX" sz="1378" b="1" dirty="0">
                <a:solidFill>
                  <a:srgbClr val="002060"/>
                </a:solidFill>
                <a:latin typeface="+mj-lt"/>
                <a:cs typeface="Arial" pitchFamily="34" charset="0"/>
              </a:rPr>
              <a:t>RECURSOS</a:t>
            </a:r>
          </a:p>
          <a:p>
            <a:pPr algn="ctr">
              <a:buClr>
                <a:srgbClr val="FF9900"/>
              </a:buClr>
              <a:buFont typeface="Wingdings" pitchFamily="2" charset="2"/>
              <a:buNone/>
            </a:pPr>
            <a:r>
              <a:rPr lang="es-MX" sz="1378" b="1" dirty="0">
                <a:solidFill>
                  <a:srgbClr val="002060"/>
                </a:solidFill>
                <a:latin typeface="+mj-lt"/>
                <a:cs typeface="Arial" pitchFamily="34" charset="0"/>
              </a:rPr>
              <a:t>Activos físicos  + Activos organización</a:t>
            </a:r>
          </a:p>
        </p:txBody>
      </p:sp>
      <p:sp>
        <p:nvSpPr>
          <p:cNvPr id="12" name="18 Elipse"/>
          <p:cNvSpPr/>
          <p:nvPr/>
        </p:nvSpPr>
        <p:spPr>
          <a:xfrm>
            <a:off x="5494876" y="1741172"/>
            <a:ext cx="2390097" cy="1265346"/>
          </a:xfrm>
          <a:prstGeom prst="ellips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9900"/>
              </a:buClr>
            </a:pPr>
            <a:r>
              <a:rPr lang="es-MX" sz="1378" b="1" dirty="0">
                <a:solidFill>
                  <a:srgbClr val="002060"/>
                </a:solidFill>
                <a:latin typeface="+mj-lt"/>
                <a:cs typeface="Arial" pitchFamily="34" charset="0"/>
              </a:rPr>
              <a:t>CAPACIDADES</a:t>
            </a:r>
          </a:p>
          <a:p>
            <a:pPr algn="ctr">
              <a:buClr>
                <a:srgbClr val="FF9900"/>
              </a:buClr>
            </a:pPr>
            <a:r>
              <a:rPr lang="es-MX" sz="1378" b="1" dirty="0">
                <a:solidFill>
                  <a:srgbClr val="002060"/>
                </a:solidFill>
                <a:latin typeface="+mj-lt"/>
                <a:cs typeface="Arial" pitchFamily="34" charset="0"/>
              </a:rPr>
              <a:t>Capacidad de una empresa para explotar su recursos.</a:t>
            </a:r>
          </a:p>
        </p:txBody>
      </p:sp>
      <p:sp>
        <p:nvSpPr>
          <p:cNvPr id="16" name="19 Flecha izquierda y derecha"/>
          <p:cNvSpPr/>
          <p:nvPr/>
        </p:nvSpPr>
        <p:spPr>
          <a:xfrm>
            <a:off x="3596857" y="1881767"/>
            <a:ext cx="1124752" cy="913861"/>
          </a:xfrm>
          <a:prstGeom prst="leftRightArrow">
            <a:avLst/>
          </a:prstGeom>
          <a:solidFill>
            <a:schemeClr val="accent4">
              <a:lumMod val="75000"/>
            </a:schemeClr>
          </a:solidFill>
          <a:ln w="9525" algn="ctr">
            <a:noFill/>
            <a:round/>
            <a:headEnd/>
            <a:tailEnd/>
          </a:ln>
          <a:effectLst>
            <a:outerShdw dist="107763" dir="2700000" algn="ctr" rotWithShape="0">
              <a:srgbClr val="808080">
                <a:alpha val="50000"/>
              </a:srgbClr>
            </a:outerShdw>
          </a:effectLst>
        </p:spPr>
        <p:txBody>
          <a:bodyPr/>
          <a:lstStyle/>
          <a:p>
            <a:endParaRPr lang="es-ES" sz="1181">
              <a:solidFill>
                <a:schemeClr val="bg1"/>
              </a:solidFill>
              <a:latin typeface="+mj-lt"/>
              <a:cs typeface="Arial" charset="0"/>
            </a:endParaRPr>
          </a:p>
        </p:txBody>
      </p:sp>
      <p:sp>
        <p:nvSpPr>
          <p:cNvPr id="17" name="20 CuadroTexto"/>
          <p:cNvSpPr txBox="1"/>
          <p:nvPr/>
        </p:nvSpPr>
        <p:spPr>
          <a:xfrm>
            <a:off x="1277058" y="3785063"/>
            <a:ext cx="1968315" cy="1611552"/>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9900"/>
              </a:buClr>
            </a:pPr>
            <a:r>
              <a:rPr lang="es-ES_tradnl" sz="1574" b="1" dirty="0">
                <a:solidFill>
                  <a:srgbClr val="002060"/>
                </a:solidFill>
                <a:latin typeface="+mj-lt"/>
                <a:cs typeface="Arial" pitchFamily="34" charset="0"/>
              </a:rPr>
              <a:t>COMPETENCIA</a:t>
            </a:r>
            <a:r>
              <a:rPr lang="es-ES_tradnl" sz="1574" dirty="0">
                <a:solidFill>
                  <a:srgbClr val="002060"/>
                </a:solidFill>
                <a:latin typeface="+mj-lt"/>
                <a:cs typeface="Arial" pitchFamily="34" charset="0"/>
              </a:rPr>
              <a:t> Integración interfuncional y coordinación de capacidades.</a:t>
            </a:r>
            <a:endParaRPr lang="es-ES" sz="1574" dirty="0">
              <a:solidFill>
                <a:srgbClr val="002060"/>
              </a:solidFill>
              <a:latin typeface="+mj-lt"/>
              <a:cs typeface="Arial" pitchFamily="34" charset="0"/>
            </a:endParaRPr>
          </a:p>
        </p:txBody>
      </p:sp>
      <p:sp>
        <p:nvSpPr>
          <p:cNvPr id="18" name="23 CuadroTexto"/>
          <p:cNvSpPr txBox="1"/>
          <p:nvPr/>
        </p:nvSpPr>
        <p:spPr>
          <a:xfrm>
            <a:off x="5283984" y="3287705"/>
            <a:ext cx="3163364" cy="1265346"/>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7414" indent="-337414" algn="ctr">
              <a:buClr>
                <a:srgbClr val="FF9900"/>
              </a:buClr>
            </a:pPr>
            <a:r>
              <a:rPr lang="es-ES_tradnl" sz="1574" b="1" dirty="0">
                <a:solidFill>
                  <a:srgbClr val="002060"/>
                </a:solidFill>
                <a:latin typeface="+mj-lt"/>
                <a:cs typeface="Arial" pitchFamily="34" charset="0"/>
              </a:rPr>
              <a:t>Competencia Central</a:t>
            </a:r>
          </a:p>
          <a:p>
            <a:pPr algn="ctr">
              <a:buClr>
                <a:srgbClr val="FF9900"/>
              </a:buClr>
            </a:pPr>
            <a:r>
              <a:rPr lang="es-ES_tradnl" sz="1574" dirty="0">
                <a:solidFill>
                  <a:srgbClr val="002060"/>
                </a:solidFill>
                <a:latin typeface="+mj-lt"/>
                <a:cs typeface="Arial" pitchFamily="34" charset="0"/>
              </a:rPr>
              <a:t>Conjunto de capacidades,  ampliamente diseminada en la corporación, y que ésta hace extremadamente bien.</a:t>
            </a:r>
            <a:endParaRPr lang="es-ES" sz="1574" dirty="0">
              <a:solidFill>
                <a:srgbClr val="002060"/>
              </a:solidFill>
              <a:latin typeface="+mj-lt"/>
              <a:cs typeface="Arial" pitchFamily="34" charset="0"/>
            </a:endParaRPr>
          </a:p>
        </p:txBody>
      </p:sp>
      <p:sp>
        <p:nvSpPr>
          <p:cNvPr id="19" name="24 CuadroTexto"/>
          <p:cNvSpPr txBox="1"/>
          <p:nvPr/>
        </p:nvSpPr>
        <p:spPr>
          <a:xfrm>
            <a:off x="5283984" y="4763942"/>
            <a:ext cx="3163364" cy="1265346"/>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7414" indent="-337414" algn="ctr">
              <a:buClr>
                <a:srgbClr val="FF9900"/>
              </a:buClr>
            </a:pPr>
            <a:r>
              <a:rPr lang="es-ES_tradnl" sz="1574" b="1" dirty="0">
                <a:solidFill>
                  <a:srgbClr val="002060"/>
                </a:solidFill>
                <a:latin typeface="+mj-lt"/>
                <a:cs typeface="Arial" pitchFamily="34" charset="0"/>
              </a:rPr>
              <a:t>Competencia Distintiva</a:t>
            </a:r>
          </a:p>
          <a:p>
            <a:pPr algn="ctr">
              <a:buClr>
                <a:srgbClr val="FF9900"/>
              </a:buClr>
            </a:pPr>
            <a:r>
              <a:rPr lang="es-ES_tradnl" sz="1574" dirty="0">
                <a:solidFill>
                  <a:srgbClr val="002060"/>
                </a:solidFill>
                <a:latin typeface="+mj-lt"/>
                <a:cs typeface="Arial" pitchFamily="34" charset="0"/>
              </a:rPr>
              <a:t>Cuando la competencia central es superior a la de los competidores.</a:t>
            </a:r>
            <a:endParaRPr lang="es-ES" sz="1574" dirty="0">
              <a:solidFill>
                <a:srgbClr val="002060"/>
              </a:solidFill>
              <a:latin typeface="+mj-lt"/>
              <a:cs typeface="Arial" pitchFamily="34" charset="0"/>
            </a:endParaRPr>
          </a:p>
        </p:txBody>
      </p:sp>
      <p:sp>
        <p:nvSpPr>
          <p:cNvPr id="3" name="Marcador de texto 2"/>
          <p:cNvSpPr>
            <a:spLocks noGrp="1"/>
          </p:cNvSpPr>
          <p:nvPr>
            <p:ph type="body" sz="quarter" idx="11"/>
          </p:nvPr>
        </p:nvSpPr>
        <p:spPr/>
        <p:txBody>
          <a:bodyPr/>
          <a:lstStyle/>
          <a:p>
            <a:r>
              <a:rPr lang="es-ES" dirty="0" smtClean="0"/>
              <a:t>ANÁLISIS INTERNO: DEFINICIÓN COMPETENCIAS DISTINTIVAS</a:t>
            </a:r>
          </a:p>
          <a:p>
            <a:endParaRPr lang="es-ES" dirty="0"/>
          </a:p>
        </p:txBody>
      </p:sp>
      <p:sp>
        <p:nvSpPr>
          <p:cNvPr id="4" name="Marcador de texto 3"/>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8128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CO" dirty="0" smtClean="0"/>
              <a:t>EL RETO </a:t>
            </a:r>
            <a:endParaRPr lang="es-ES" dirty="0"/>
          </a:p>
        </p:txBody>
      </p:sp>
      <p:sp>
        <p:nvSpPr>
          <p:cNvPr id="3" name="Marcador de texto 2"/>
          <p:cNvSpPr>
            <a:spLocks noGrp="1"/>
          </p:cNvSpPr>
          <p:nvPr>
            <p:ph type="body" sz="quarter" idx="19"/>
          </p:nvPr>
        </p:nvSpPr>
        <p:spPr/>
        <p:txBody>
          <a:bodyPr/>
          <a:lstStyle/>
          <a:p>
            <a:endParaRPr lang="es-ES"/>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9495" t="1063" r="9959" b="919"/>
          <a:stretch/>
        </p:blipFill>
        <p:spPr>
          <a:xfrm>
            <a:off x="4122790" y="1461812"/>
            <a:ext cx="4378502" cy="3996268"/>
          </a:xfrm>
          <a:prstGeom prst="rect">
            <a:avLst/>
          </a:prstGeom>
        </p:spPr>
      </p:pic>
      <p:sp>
        <p:nvSpPr>
          <p:cNvPr id="9" name="Rectángulo 8"/>
          <p:cNvSpPr/>
          <p:nvPr/>
        </p:nvSpPr>
        <p:spPr>
          <a:xfrm>
            <a:off x="7819928" y="1506622"/>
            <a:ext cx="6813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7311850" y="5251038"/>
            <a:ext cx="1224136" cy="2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4708168" y="1495852"/>
            <a:ext cx="1044000" cy="1044000"/>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400" b="1" dirty="0" smtClean="0">
                <a:latin typeface="Arial" panose="020B0604020202020204" pitchFamily="34" charset="0"/>
                <a:cs typeface="Arial" panose="020B0604020202020204" pitchFamily="34" charset="0"/>
              </a:rPr>
              <a:t>discover</a:t>
            </a:r>
            <a:endParaRPr lang="es-ES" sz="1400" b="1" dirty="0">
              <a:latin typeface="Arial" panose="020B0604020202020204" pitchFamily="34" charset="0"/>
              <a:cs typeface="Arial" panose="020B0604020202020204" pitchFamily="34" charset="0"/>
            </a:endParaRPr>
          </a:p>
        </p:txBody>
      </p:sp>
      <p:sp>
        <p:nvSpPr>
          <p:cNvPr id="12" name="Elipse 11"/>
          <p:cNvSpPr/>
          <p:nvPr/>
        </p:nvSpPr>
        <p:spPr>
          <a:xfrm>
            <a:off x="7378668" y="2700422"/>
            <a:ext cx="1044000" cy="1044000"/>
          </a:xfrm>
          <a:prstGeom prst="ellipse">
            <a:avLst/>
          </a:prstGeom>
          <a:solidFill>
            <a:srgbClr val="C425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400" b="1" dirty="0" smtClean="0">
                <a:latin typeface="Arial" panose="020B0604020202020204" pitchFamily="34" charset="0"/>
                <a:cs typeface="Arial" panose="020B0604020202020204" pitchFamily="34" charset="0"/>
              </a:rPr>
              <a:t>develop</a:t>
            </a:r>
            <a:endParaRPr lang="es-ES" sz="1400" b="1" dirty="0">
              <a:latin typeface="Arial" panose="020B0604020202020204" pitchFamily="34" charset="0"/>
              <a:cs typeface="Arial" panose="020B0604020202020204" pitchFamily="34" charset="0"/>
            </a:endParaRPr>
          </a:p>
        </p:txBody>
      </p:sp>
      <p:sp>
        <p:nvSpPr>
          <p:cNvPr id="13" name="Elipse 12"/>
          <p:cNvSpPr/>
          <p:nvPr/>
        </p:nvSpPr>
        <p:spPr>
          <a:xfrm>
            <a:off x="5027018" y="4450752"/>
            <a:ext cx="1044000" cy="1044000"/>
          </a:xfrm>
          <a:prstGeom prst="ellipse">
            <a:avLst/>
          </a:prstGeom>
          <a:solidFill>
            <a:srgbClr val="25A2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O" sz="1400" b="1" dirty="0" smtClean="0">
                <a:latin typeface="Arial" panose="020B0604020202020204" pitchFamily="34" charset="0"/>
                <a:cs typeface="Arial" panose="020B0604020202020204" pitchFamily="34" charset="0"/>
              </a:rPr>
              <a:t>deliver</a:t>
            </a:r>
            <a:endParaRPr lang="es-ES" sz="1400" b="1" dirty="0">
              <a:latin typeface="Arial" panose="020B0604020202020204" pitchFamily="34" charset="0"/>
              <a:cs typeface="Arial" panose="020B0604020202020204" pitchFamily="34" charset="0"/>
            </a:endParaRPr>
          </a:p>
        </p:txBody>
      </p:sp>
      <p:sp>
        <p:nvSpPr>
          <p:cNvPr id="14" name="Rectángulo 13"/>
          <p:cNvSpPr/>
          <p:nvPr/>
        </p:nvSpPr>
        <p:spPr>
          <a:xfrm>
            <a:off x="5077820" y="3061377"/>
            <a:ext cx="1991372" cy="948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Text Box 2"/>
          <p:cNvSpPr txBox="1">
            <a:spLocks noChangeArrowheads="1"/>
          </p:cNvSpPr>
          <p:nvPr/>
        </p:nvSpPr>
        <p:spPr bwMode="auto">
          <a:xfrm>
            <a:off x="545998" y="2000951"/>
            <a:ext cx="3549526" cy="2616101"/>
          </a:xfrm>
          <a:prstGeom prst="rect">
            <a:avLst/>
          </a:prstGeom>
          <a:noFill/>
          <a:ln w="9525">
            <a:noFill/>
            <a:miter lim="800000"/>
            <a:headEnd/>
            <a:tailEnd/>
          </a:ln>
        </p:spPr>
        <p:txBody>
          <a:bodyPr wrap="square">
            <a:spAutoFit/>
          </a:bodyPr>
          <a:lstStyle/>
          <a:p>
            <a:pPr>
              <a:buClr>
                <a:srgbClr val="336699"/>
              </a:buClr>
            </a:pPr>
            <a:r>
              <a:rPr lang="es-ES" b="1" u="sng" dirty="0">
                <a:solidFill>
                  <a:schemeClr val="tx1">
                    <a:lumMod val="75000"/>
                    <a:lumOff val="25000"/>
                  </a:schemeClr>
                </a:solidFill>
                <a:latin typeface="Arial" pitchFamily="34" charset="0"/>
                <a:cs typeface="Arial" pitchFamily="34" charset="0"/>
              </a:rPr>
              <a:t>Curso Estrategia Financiera para Crecer</a:t>
            </a:r>
          </a:p>
          <a:p>
            <a:pPr>
              <a:buClr>
                <a:srgbClr val="336699"/>
              </a:buClr>
            </a:pPr>
            <a:r>
              <a:rPr lang="es-ES" sz="1600" b="1" dirty="0" smtClean="0">
                <a:solidFill>
                  <a:schemeClr val="tx1">
                    <a:lumMod val="75000"/>
                    <a:lumOff val="25000"/>
                  </a:schemeClr>
                </a:solidFill>
                <a:latin typeface="Arial" pitchFamily="34" charset="0"/>
                <a:cs typeface="Arial" pitchFamily="34" charset="0"/>
              </a:rPr>
              <a:t>Entendimiento del negocio desde el componente estratégico y financiero para el diseño de un proyecto</a:t>
            </a:r>
            <a:r>
              <a:rPr lang="es-ES" sz="1600" b="1" dirty="0">
                <a:solidFill>
                  <a:schemeClr val="tx1">
                    <a:lumMod val="75000"/>
                    <a:lumOff val="25000"/>
                  </a:schemeClr>
                </a:solidFill>
                <a:latin typeface="Arial" pitchFamily="34" charset="0"/>
                <a:cs typeface="Arial" pitchFamily="34" charset="0"/>
              </a:rPr>
              <a:t>, desde las necesidades de financiación y presentación a entidades </a:t>
            </a:r>
            <a:r>
              <a:rPr lang="es-ES" sz="1600" b="1" dirty="0" smtClean="0">
                <a:solidFill>
                  <a:schemeClr val="tx1">
                    <a:lumMod val="75000"/>
                    <a:lumOff val="25000"/>
                  </a:schemeClr>
                </a:solidFill>
                <a:latin typeface="Arial" pitchFamily="34" charset="0"/>
                <a:cs typeface="Arial" pitchFamily="34" charset="0"/>
              </a:rPr>
              <a:t>financieras con enfoque en el crecimiento y sostenibilidad de la empresa.</a:t>
            </a:r>
            <a:endParaRPr lang="es-ES" sz="16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73193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521107" y="1600189"/>
            <a:ext cx="7679743" cy="636008"/>
          </a:xfrm>
          <a:prstGeom prst="rect">
            <a:avLst/>
          </a:prstGeom>
          <a:noFill/>
          <a:ln w="9525">
            <a:noFill/>
            <a:miter lim="800000"/>
            <a:headEnd/>
            <a:tailEnd/>
          </a:ln>
        </p:spPr>
        <p:txBody>
          <a:bodyPr wrap="square">
            <a:spAutoFit/>
          </a:bodyPr>
          <a:lstStyle/>
          <a:p>
            <a:pPr algn="ctr">
              <a:buClr>
                <a:srgbClr val="006666"/>
              </a:buClr>
              <a:defRPr/>
            </a:pPr>
            <a:r>
              <a:rPr lang="es-ES_tradnl" sz="1771" dirty="0">
                <a:solidFill>
                  <a:schemeClr val="tx1">
                    <a:lumMod val="75000"/>
                    <a:lumOff val="25000"/>
                  </a:schemeClr>
                </a:solidFill>
                <a:latin typeface="+mj-lt"/>
                <a:ea typeface="Tahoma" panose="020B0604030504040204" pitchFamily="34" charset="0"/>
                <a:cs typeface="Tahoma" panose="020B0604030504040204" pitchFamily="34" charset="0"/>
              </a:rPr>
              <a:t>La organización cuenta con capacidades </a:t>
            </a:r>
          </a:p>
          <a:p>
            <a:pPr algn="ctr">
              <a:buClr>
                <a:srgbClr val="006666"/>
              </a:buClr>
              <a:defRPr/>
            </a:pPr>
            <a:r>
              <a:rPr lang="es-ES_tradnl" sz="1771" dirty="0">
                <a:solidFill>
                  <a:schemeClr val="tx1">
                    <a:lumMod val="75000"/>
                    <a:lumOff val="25000"/>
                  </a:schemeClr>
                </a:solidFill>
                <a:latin typeface="+mj-lt"/>
                <a:ea typeface="Tahoma" panose="020B0604030504040204" pitchFamily="34" charset="0"/>
                <a:cs typeface="Tahoma" panose="020B0604030504040204" pitchFamily="34" charset="0"/>
              </a:rPr>
              <a:t>que cumplan las siguientes características: </a:t>
            </a:r>
            <a:endParaRPr lang="es-ES" sz="1771" dirty="0">
              <a:solidFill>
                <a:schemeClr val="tx1">
                  <a:lumMod val="75000"/>
                  <a:lumOff val="25000"/>
                </a:schemeClr>
              </a:solidFill>
              <a:latin typeface="+mj-lt"/>
              <a:ea typeface="Tahoma" panose="020B0604030504040204" pitchFamily="34" charset="0"/>
              <a:cs typeface="Tahoma" panose="020B0604030504040204" pitchFamily="34" charset="0"/>
            </a:endParaRPr>
          </a:p>
        </p:txBody>
      </p:sp>
      <p:graphicFrame>
        <p:nvGraphicFramePr>
          <p:cNvPr id="11" name="Diagrama 10"/>
          <p:cNvGraphicFramePr/>
          <p:nvPr>
            <p:extLst>
              <p:ext uri="{D42A27DB-BD31-4B8C-83A1-F6EECF244321}">
                <p14:modId xmlns:p14="http://schemas.microsoft.com/office/powerpoint/2010/main" val="2564150348"/>
              </p:ext>
            </p:extLst>
          </p:nvPr>
        </p:nvGraphicFramePr>
        <p:xfrm>
          <a:off x="815432" y="1292837"/>
          <a:ext cx="7444073" cy="440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Box 2"/>
          <p:cNvSpPr txBox="1">
            <a:spLocks noChangeArrowheads="1"/>
          </p:cNvSpPr>
          <p:nvPr/>
        </p:nvSpPr>
        <p:spPr bwMode="auto">
          <a:xfrm>
            <a:off x="953401" y="2544522"/>
            <a:ext cx="1125489" cy="363433"/>
          </a:xfrm>
          <a:prstGeom prst="rect">
            <a:avLst/>
          </a:prstGeom>
          <a:noFill/>
          <a:ln w="9525">
            <a:noFill/>
            <a:miter lim="800000"/>
            <a:headEnd/>
            <a:tailEnd/>
          </a:ln>
        </p:spPr>
        <p:txBody>
          <a:bodyPr wrap="square">
            <a:spAutoFit/>
          </a:bodyPr>
          <a:lstStyle/>
          <a:p>
            <a:pPr algn="ctr">
              <a:buClr>
                <a:srgbClr val="006666"/>
              </a:buClr>
              <a:defRPr/>
            </a:pPr>
            <a:r>
              <a:rPr lang="es-ES_tradnl" sz="1771" b="1" dirty="0">
                <a:solidFill>
                  <a:schemeClr val="tx1">
                    <a:lumMod val="75000"/>
                    <a:lumOff val="25000"/>
                  </a:schemeClr>
                </a:solidFill>
                <a:latin typeface="+mj-lt"/>
                <a:ea typeface="Tahoma" panose="020B0604030504040204" pitchFamily="34" charset="0"/>
                <a:cs typeface="Tahoma" panose="020B0604030504040204" pitchFamily="34" charset="0"/>
              </a:rPr>
              <a:t>Valor</a:t>
            </a:r>
            <a:endParaRPr lang="es-ES" sz="1771" b="1" dirty="0">
              <a:solidFill>
                <a:schemeClr val="tx1">
                  <a:lumMod val="75000"/>
                  <a:lumOff val="25000"/>
                </a:schemeClr>
              </a:solidFill>
              <a:latin typeface="+mj-lt"/>
              <a:ea typeface="Tahoma" panose="020B0604030504040204" pitchFamily="34" charset="0"/>
              <a:cs typeface="Tahoma" panose="020B0604030504040204" pitchFamily="34" charset="0"/>
            </a:endParaRPr>
          </a:p>
        </p:txBody>
      </p:sp>
      <p:sp>
        <p:nvSpPr>
          <p:cNvPr id="13" name="Text Box 2"/>
          <p:cNvSpPr txBox="1">
            <a:spLocks noChangeArrowheads="1"/>
          </p:cNvSpPr>
          <p:nvPr/>
        </p:nvSpPr>
        <p:spPr bwMode="auto">
          <a:xfrm>
            <a:off x="2892921" y="2556877"/>
            <a:ext cx="1125489" cy="363433"/>
          </a:xfrm>
          <a:prstGeom prst="rect">
            <a:avLst/>
          </a:prstGeom>
          <a:noFill/>
          <a:ln w="9525">
            <a:noFill/>
            <a:miter lim="800000"/>
            <a:headEnd/>
            <a:tailEnd/>
          </a:ln>
        </p:spPr>
        <p:txBody>
          <a:bodyPr wrap="square">
            <a:spAutoFit/>
          </a:bodyPr>
          <a:lstStyle/>
          <a:p>
            <a:pPr algn="ctr">
              <a:buClr>
                <a:srgbClr val="006666"/>
              </a:buClr>
              <a:defRPr/>
            </a:pPr>
            <a:r>
              <a:rPr lang="es-ES_tradnl" sz="1771" b="1" dirty="0">
                <a:solidFill>
                  <a:schemeClr val="tx1">
                    <a:lumMod val="75000"/>
                    <a:lumOff val="25000"/>
                  </a:schemeClr>
                </a:solidFill>
                <a:latin typeface="+mj-lt"/>
                <a:ea typeface="Tahoma" panose="020B0604030504040204" pitchFamily="34" charset="0"/>
                <a:cs typeface="Tahoma" panose="020B0604030504040204" pitchFamily="34" charset="0"/>
              </a:rPr>
              <a:t>Rareza</a:t>
            </a:r>
            <a:endParaRPr lang="es-ES" sz="1771" b="1" dirty="0">
              <a:solidFill>
                <a:schemeClr val="tx1">
                  <a:lumMod val="75000"/>
                  <a:lumOff val="25000"/>
                </a:schemeClr>
              </a:solidFill>
              <a:latin typeface="+mj-lt"/>
              <a:ea typeface="Tahoma" panose="020B0604030504040204" pitchFamily="34" charset="0"/>
              <a:cs typeface="Tahoma" panose="020B0604030504040204" pitchFamily="34" charset="0"/>
            </a:endParaRPr>
          </a:p>
        </p:txBody>
      </p:sp>
      <p:sp>
        <p:nvSpPr>
          <p:cNvPr id="15" name="Text Box 2"/>
          <p:cNvSpPr txBox="1">
            <a:spLocks noChangeArrowheads="1"/>
          </p:cNvSpPr>
          <p:nvPr/>
        </p:nvSpPr>
        <p:spPr bwMode="auto">
          <a:xfrm>
            <a:off x="4627468" y="2565139"/>
            <a:ext cx="1613571" cy="363433"/>
          </a:xfrm>
          <a:prstGeom prst="rect">
            <a:avLst/>
          </a:prstGeom>
          <a:noFill/>
          <a:ln w="9525">
            <a:noFill/>
            <a:miter lim="800000"/>
            <a:headEnd/>
            <a:tailEnd/>
          </a:ln>
        </p:spPr>
        <p:txBody>
          <a:bodyPr wrap="square">
            <a:spAutoFit/>
          </a:bodyPr>
          <a:lstStyle/>
          <a:p>
            <a:pPr algn="ctr">
              <a:buClr>
                <a:srgbClr val="006666"/>
              </a:buClr>
              <a:defRPr/>
            </a:pPr>
            <a:r>
              <a:rPr lang="es-ES_tradnl" sz="1771" b="1" dirty="0">
                <a:solidFill>
                  <a:schemeClr val="tx1">
                    <a:lumMod val="75000"/>
                    <a:lumOff val="25000"/>
                  </a:schemeClr>
                </a:solidFill>
                <a:latin typeface="+mj-lt"/>
                <a:ea typeface="Tahoma" panose="020B0604030504040204" pitchFamily="34" charset="0"/>
                <a:cs typeface="Tahoma" panose="020B0604030504040204" pitchFamily="34" charset="0"/>
              </a:rPr>
              <a:t>Inimitabilidad</a:t>
            </a:r>
            <a:endParaRPr lang="es-ES" sz="1771" b="1" dirty="0">
              <a:solidFill>
                <a:schemeClr val="tx1">
                  <a:lumMod val="75000"/>
                  <a:lumOff val="25000"/>
                </a:schemeClr>
              </a:solidFill>
              <a:latin typeface="+mj-lt"/>
              <a:ea typeface="Tahoma" panose="020B0604030504040204" pitchFamily="34" charset="0"/>
              <a:cs typeface="Tahoma" panose="020B0604030504040204" pitchFamily="34" charset="0"/>
            </a:endParaRPr>
          </a:p>
        </p:txBody>
      </p:sp>
      <p:sp>
        <p:nvSpPr>
          <p:cNvPr id="16" name="Text Box 2"/>
          <p:cNvSpPr txBox="1">
            <a:spLocks noChangeArrowheads="1"/>
          </p:cNvSpPr>
          <p:nvPr/>
        </p:nvSpPr>
        <p:spPr bwMode="auto">
          <a:xfrm>
            <a:off x="6579797" y="2565139"/>
            <a:ext cx="1683298" cy="363433"/>
          </a:xfrm>
          <a:prstGeom prst="rect">
            <a:avLst/>
          </a:prstGeom>
          <a:noFill/>
          <a:ln w="9525">
            <a:noFill/>
            <a:miter lim="800000"/>
            <a:headEnd/>
            <a:tailEnd/>
          </a:ln>
        </p:spPr>
        <p:txBody>
          <a:bodyPr wrap="square">
            <a:spAutoFit/>
          </a:bodyPr>
          <a:lstStyle/>
          <a:p>
            <a:pPr algn="ctr">
              <a:buClr>
                <a:srgbClr val="006666"/>
              </a:buClr>
              <a:defRPr/>
            </a:pPr>
            <a:r>
              <a:rPr lang="es-ES_tradnl" sz="1771" b="1" dirty="0">
                <a:solidFill>
                  <a:schemeClr val="tx1">
                    <a:lumMod val="75000"/>
                    <a:lumOff val="25000"/>
                  </a:schemeClr>
                </a:solidFill>
                <a:latin typeface="+mj-lt"/>
                <a:ea typeface="Tahoma" panose="020B0604030504040204" pitchFamily="34" charset="0"/>
                <a:cs typeface="Tahoma" panose="020B0604030504040204" pitchFamily="34" charset="0"/>
              </a:rPr>
              <a:t>Organización</a:t>
            </a:r>
            <a:endParaRPr lang="es-ES" sz="1771" b="1" dirty="0">
              <a:solidFill>
                <a:schemeClr val="tx1">
                  <a:lumMod val="75000"/>
                  <a:lumOff val="25000"/>
                </a:schemeClr>
              </a:solidFill>
              <a:latin typeface="+mj-lt"/>
              <a:ea typeface="Tahoma" panose="020B0604030504040204" pitchFamily="34" charset="0"/>
              <a:cs typeface="Tahoma" panose="020B0604030504040204" pitchFamily="34" charset="0"/>
            </a:endParaRPr>
          </a:p>
        </p:txBody>
      </p:sp>
      <p:sp>
        <p:nvSpPr>
          <p:cNvPr id="17" name="18 CuadroTexto"/>
          <p:cNvSpPr txBox="1">
            <a:spLocks noChangeArrowheads="1"/>
          </p:cNvSpPr>
          <p:nvPr/>
        </p:nvSpPr>
        <p:spPr bwMode="auto">
          <a:xfrm>
            <a:off x="722807" y="4287675"/>
            <a:ext cx="7540291" cy="696579"/>
          </a:xfrm>
          <a:prstGeom prst="rect">
            <a:avLst/>
          </a:prstGeom>
          <a:noFill/>
          <a:ln w="9525" algn="ctr">
            <a:noFill/>
            <a:miter lim="800000"/>
            <a:headEnd/>
            <a:tailEnd/>
          </a:ln>
          <a:effectLst/>
        </p:spPr>
        <p:txBody>
          <a:bodyPr wrap="square">
            <a:spAutoFit/>
          </a:bodyPr>
          <a:lstStyle/>
          <a:p>
            <a:pPr algn="ctr"/>
            <a:r>
              <a:rPr lang="es-ES_tradnl" sz="1968" dirty="0">
                <a:solidFill>
                  <a:schemeClr val="tx1">
                    <a:lumMod val="75000"/>
                    <a:lumOff val="25000"/>
                  </a:schemeClr>
                </a:solidFill>
                <a:latin typeface="+mj-lt"/>
                <a:ea typeface="Tahoma" panose="020B0604030504040204" pitchFamily="34" charset="0"/>
                <a:cs typeface="Tahoma" panose="020B0604030504040204" pitchFamily="34" charset="0"/>
              </a:rPr>
              <a:t>Las capacidades diferenciales permiten que el negocio </a:t>
            </a:r>
          </a:p>
          <a:p>
            <a:pPr algn="ctr"/>
            <a:r>
              <a:rPr lang="es-ES_tradnl" sz="1968" dirty="0">
                <a:solidFill>
                  <a:schemeClr val="tx1">
                    <a:lumMod val="75000"/>
                    <a:lumOff val="25000"/>
                  </a:schemeClr>
                </a:solidFill>
                <a:latin typeface="+mj-lt"/>
                <a:ea typeface="Tahoma" panose="020B0604030504040204" pitchFamily="34" charset="0"/>
                <a:cs typeface="Tahoma" panose="020B0604030504040204" pitchFamily="34" charset="0"/>
              </a:rPr>
              <a:t>crezca y sea sustentable en el tiempo.</a:t>
            </a:r>
            <a:endParaRPr lang="es-ES" sz="1968" dirty="0">
              <a:solidFill>
                <a:schemeClr val="tx1">
                  <a:lumMod val="75000"/>
                  <a:lumOff val="25000"/>
                </a:schemeClr>
              </a:solidFill>
              <a:latin typeface="+mj-lt"/>
              <a:ea typeface="Tahoma" panose="020B0604030504040204" pitchFamily="34" charset="0"/>
              <a:cs typeface="Tahoma" panose="020B0604030504040204" pitchFamily="34" charset="0"/>
            </a:endParaRPr>
          </a:p>
        </p:txBody>
      </p:sp>
      <p:sp>
        <p:nvSpPr>
          <p:cNvPr id="18" name="18 CuadroTexto"/>
          <p:cNvSpPr txBox="1">
            <a:spLocks noChangeArrowheads="1"/>
          </p:cNvSpPr>
          <p:nvPr/>
        </p:nvSpPr>
        <p:spPr bwMode="auto">
          <a:xfrm>
            <a:off x="862257" y="5542744"/>
            <a:ext cx="7181790" cy="363433"/>
          </a:xfrm>
          <a:prstGeom prst="rect">
            <a:avLst/>
          </a:prstGeom>
          <a:noFill/>
          <a:ln w="9525" algn="ctr">
            <a:noFill/>
            <a:miter lim="800000"/>
            <a:headEnd/>
            <a:tailEnd/>
          </a:ln>
          <a:effectLst/>
        </p:spPr>
        <p:txBody>
          <a:bodyPr wrap="square">
            <a:spAutoFit/>
          </a:bodyPr>
          <a:lstStyle/>
          <a:p>
            <a:pPr algn="ctr"/>
            <a:r>
              <a:rPr lang="es-ES_tradnl" sz="1771" dirty="0">
                <a:solidFill>
                  <a:srgbClr val="FF6600"/>
                </a:solidFill>
                <a:latin typeface="+mj-lt"/>
                <a:ea typeface="Tahoma" panose="020B0604030504040204" pitchFamily="34" charset="0"/>
                <a:cs typeface="Tahoma" panose="020B0604030504040204" pitchFamily="34" charset="0"/>
              </a:rPr>
              <a:t>¿Por cuánto tiempo puedo mantener la capacidad?</a:t>
            </a:r>
            <a:endParaRPr lang="es-ES" sz="1771" dirty="0">
              <a:solidFill>
                <a:srgbClr val="FF6600"/>
              </a:solidFill>
              <a:latin typeface="+mj-lt"/>
              <a:ea typeface="Tahoma" panose="020B0604030504040204" pitchFamily="34" charset="0"/>
              <a:cs typeface="Tahoma" panose="020B0604030504040204" pitchFamily="34" charset="0"/>
            </a:endParaRPr>
          </a:p>
        </p:txBody>
      </p:sp>
      <p:cxnSp>
        <p:nvCxnSpPr>
          <p:cNvPr id="19" name="10 Conector recto"/>
          <p:cNvCxnSpPr/>
          <p:nvPr/>
        </p:nvCxnSpPr>
        <p:spPr>
          <a:xfrm>
            <a:off x="722805" y="4217949"/>
            <a:ext cx="7390147" cy="2354"/>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681290" y="1135350"/>
            <a:ext cx="5892355" cy="363433"/>
          </a:xfrm>
          <a:prstGeom prst="rect">
            <a:avLst/>
          </a:prstGeom>
        </p:spPr>
        <p:txBody>
          <a:bodyPr wrap="square">
            <a:spAutoFit/>
          </a:bodyPr>
          <a:lstStyle/>
          <a:p>
            <a:pPr algn="just"/>
            <a:r>
              <a:rPr lang="es-ES" sz="1771" b="1" dirty="0">
                <a:solidFill>
                  <a:schemeClr val="tx1">
                    <a:lumMod val="75000"/>
                    <a:lumOff val="25000"/>
                  </a:schemeClr>
                </a:solidFill>
                <a:ea typeface="Tahoma" panose="020B0604030504040204" pitchFamily="34" charset="0"/>
                <a:cs typeface="Arial" panose="020B0604020202020204" pitchFamily="34" charset="0"/>
              </a:rPr>
              <a:t>¿Cuáles son las capacidades diferenciales de mi empresa?</a:t>
            </a:r>
            <a:endParaRPr lang="es-CO" sz="1771" b="1" dirty="0">
              <a:solidFill>
                <a:schemeClr val="tx1">
                  <a:lumMod val="75000"/>
                  <a:lumOff val="25000"/>
                </a:schemeClr>
              </a:solidFill>
              <a:ea typeface="Tahoma" panose="020B0604030504040204" pitchFamily="34" charset="0"/>
              <a:cs typeface="Arial" panose="020B0604020202020204" pitchFamily="34" charset="0"/>
            </a:endParaRPr>
          </a:p>
        </p:txBody>
      </p:sp>
      <p:sp>
        <p:nvSpPr>
          <p:cNvPr id="4" name="Marcador de texto 3"/>
          <p:cNvSpPr>
            <a:spLocks noGrp="1"/>
          </p:cNvSpPr>
          <p:nvPr>
            <p:ph type="body" sz="quarter" idx="11"/>
          </p:nvPr>
        </p:nvSpPr>
        <p:spPr/>
        <p:txBody>
          <a:bodyPr/>
          <a:lstStyle/>
          <a:p>
            <a:r>
              <a:rPr lang="es-ES" dirty="0" smtClean="0"/>
              <a:t>ANÁLISIS VRIO</a:t>
            </a:r>
            <a:endParaRPr lang="es-ES" dirty="0"/>
          </a:p>
        </p:txBody>
      </p:sp>
      <p:sp>
        <p:nvSpPr>
          <p:cNvPr id="5" name="Marcador de texto 4"/>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282400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left)">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left)">
                                      <p:cBhvr>
                                        <p:cTn id="2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a:spLocks noChangeArrowheads="1"/>
          </p:cNvSpPr>
          <p:nvPr/>
        </p:nvSpPr>
        <p:spPr bwMode="auto">
          <a:xfrm>
            <a:off x="1029107" y="5268646"/>
            <a:ext cx="6607886" cy="227145"/>
          </a:xfrm>
          <a:prstGeom prst="rect">
            <a:avLst/>
          </a:prstGeom>
          <a:noFill/>
          <a:ln w="9525">
            <a:noFill/>
            <a:miter lim="800000"/>
            <a:headEnd/>
            <a:tailEnd/>
          </a:ln>
        </p:spPr>
        <p:txBody>
          <a:bodyPr wrap="square">
            <a:spAutoFit/>
          </a:bodyPr>
          <a:lstStyle/>
          <a:p>
            <a:pPr algn="ctr">
              <a:defRPr/>
            </a:pPr>
            <a:r>
              <a:rPr lang="es-CO" sz="886" dirty="0">
                <a:solidFill>
                  <a:schemeClr val="tx1">
                    <a:lumMod val="65000"/>
                    <a:lumOff val="35000"/>
                  </a:schemeClr>
                </a:solidFill>
                <a:latin typeface="+mj-lt"/>
                <a:cs typeface="Arial" pitchFamily="34" charset="0"/>
              </a:rPr>
              <a:t>Fuente: Julio Alonso </a:t>
            </a:r>
            <a:r>
              <a:rPr lang="es-CO" sz="886" dirty="0" err="1">
                <a:solidFill>
                  <a:schemeClr val="tx1">
                    <a:lumMod val="65000"/>
                    <a:lumOff val="35000"/>
                  </a:schemeClr>
                </a:solidFill>
                <a:latin typeface="+mj-lt"/>
                <a:cs typeface="Arial" pitchFamily="34" charset="0"/>
              </a:rPr>
              <a:t>Villasevil</a:t>
            </a:r>
            <a:r>
              <a:rPr lang="es-CO" sz="886" dirty="0">
                <a:solidFill>
                  <a:schemeClr val="tx1">
                    <a:lumMod val="65000"/>
                    <a:lumOff val="35000"/>
                  </a:schemeClr>
                </a:solidFill>
                <a:latin typeface="+mj-lt"/>
                <a:cs typeface="Arial" pitchFamily="34" charset="0"/>
              </a:rPr>
              <a:t>. Marketing estratégico. Universidad San Pablo CEU Madrid. 2008.</a:t>
            </a:r>
            <a:endParaRPr lang="es-ES" sz="886" i="1" dirty="0">
              <a:solidFill>
                <a:schemeClr val="tx1">
                  <a:lumMod val="65000"/>
                  <a:lumOff val="35000"/>
                </a:schemeClr>
              </a:solidFill>
              <a:latin typeface="+mj-lt"/>
              <a:cs typeface="Arial" pitchFamily="34" charset="0"/>
            </a:endParaRPr>
          </a:p>
        </p:txBody>
      </p:sp>
      <p:grpSp>
        <p:nvGrpSpPr>
          <p:cNvPr id="3" name="Grupo 2"/>
          <p:cNvGrpSpPr/>
          <p:nvPr/>
        </p:nvGrpSpPr>
        <p:grpSpPr>
          <a:xfrm>
            <a:off x="372536" y="1090690"/>
            <a:ext cx="8501732" cy="3895876"/>
            <a:chOff x="179512" y="1340768"/>
            <a:chExt cx="8207680" cy="3743088"/>
          </a:xfrm>
        </p:grpSpPr>
        <p:pic>
          <p:nvPicPr>
            <p:cNvPr id="9" name="Imagen 8"/>
            <p:cNvPicPr>
              <a:picLocks noChangeAspect="1"/>
            </p:cNvPicPr>
            <p:nvPr/>
          </p:nvPicPr>
          <p:blipFill rotWithShape="1">
            <a:blip r:embed="rId2"/>
            <a:srcRect l="18002" t="32003" r="16209" b="14657"/>
            <a:stretch/>
          </p:blipFill>
          <p:spPr>
            <a:xfrm>
              <a:off x="179512" y="1340768"/>
              <a:ext cx="8207680" cy="3743088"/>
            </a:xfrm>
            <a:prstGeom prst="rect">
              <a:avLst/>
            </a:prstGeom>
          </p:spPr>
        </p:pic>
        <p:sp>
          <p:nvSpPr>
            <p:cNvPr id="2" name="Rectángulo 1"/>
            <p:cNvSpPr/>
            <p:nvPr/>
          </p:nvSpPr>
          <p:spPr>
            <a:xfrm>
              <a:off x="4121554" y="3573016"/>
              <a:ext cx="3834822" cy="151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71">
                <a:solidFill>
                  <a:schemeClr val="bg1"/>
                </a:solidFill>
              </a:endParaRPr>
            </a:p>
          </p:txBody>
        </p:sp>
      </p:grpSp>
      <p:sp>
        <p:nvSpPr>
          <p:cNvPr id="5" name="Marcador de texto 4"/>
          <p:cNvSpPr>
            <a:spLocks noGrp="1"/>
          </p:cNvSpPr>
          <p:nvPr>
            <p:ph type="body" sz="quarter" idx="11"/>
          </p:nvPr>
        </p:nvSpPr>
        <p:spPr/>
        <p:txBody>
          <a:bodyPr/>
          <a:lstStyle/>
          <a:p>
            <a:r>
              <a:rPr lang="es-ES" dirty="0" smtClean="0"/>
              <a:t>¿CÓMO CREO VALOR PARA MIS CLIENTES?</a:t>
            </a:r>
          </a:p>
          <a:p>
            <a:endParaRPr lang="es-ES" dirty="0"/>
          </a:p>
        </p:txBody>
      </p:sp>
      <p:sp>
        <p:nvSpPr>
          <p:cNvPr id="6" name="Marcador de texto 5"/>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2502689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6 CuadroTexto"/>
          <p:cNvSpPr txBox="1">
            <a:spLocks noChangeArrowheads="1"/>
          </p:cNvSpPr>
          <p:nvPr/>
        </p:nvSpPr>
        <p:spPr bwMode="auto">
          <a:xfrm>
            <a:off x="1099934" y="1414728"/>
            <a:ext cx="7238945" cy="4346051"/>
          </a:xfrm>
          <a:prstGeom prst="rect">
            <a:avLst/>
          </a:prstGeom>
          <a:noFill/>
          <a:ln w="9525">
            <a:noFill/>
            <a:miter lim="800000"/>
            <a:headEnd/>
            <a:tailEnd/>
          </a:ln>
        </p:spPr>
        <p:txBody>
          <a:bodyPr wrap="square">
            <a:spAutoFit/>
          </a:bodyPr>
          <a:lstStyle/>
          <a:p>
            <a:pPr algn="just"/>
            <a:r>
              <a:rPr lang="es-ES" sz="1673" dirty="0">
                <a:solidFill>
                  <a:schemeClr val="tx1">
                    <a:lumMod val="75000"/>
                    <a:lumOff val="25000"/>
                  </a:schemeClr>
                </a:solidFill>
                <a:latin typeface="+mj-lt"/>
              </a:rPr>
              <a:t>Los clientes no compran servicios o productos sino resultados y calidad en los procesos de entrega de su compra.</a:t>
            </a:r>
          </a:p>
          <a:p>
            <a:pPr algn="just"/>
            <a:endParaRPr lang="es-ES" sz="984" dirty="0">
              <a:solidFill>
                <a:schemeClr val="tx1">
                  <a:lumMod val="75000"/>
                  <a:lumOff val="25000"/>
                </a:schemeClr>
              </a:solidFill>
              <a:latin typeface="+mj-lt"/>
            </a:endParaRPr>
          </a:p>
          <a:p>
            <a:pPr algn="just"/>
            <a:r>
              <a:rPr lang="es-ES" sz="1673" dirty="0">
                <a:solidFill>
                  <a:schemeClr val="tx1">
                    <a:lumMod val="75000"/>
                    <a:lumOff val="25000"/>
                  </a:schemeClr>
                </a:solidFill>
                <a:latin typeface="+mj-lt"/>
              </a:rPr>
              <a:t>La fidelidad y el compromiso de los consumidores son el motor del crecimiento y utilidades de mi negocio.</a:t>
            </a:r>
          </a:p>
          <a:p>
            <a:pPr algn="just"/>
            <a:endParaRPr lang="es-ES" sz="984" dirty="0">
              <a:solidFill>
                <a:schemeClr val="tx1">
                  <a:lumMod val="75000"/>
                  <a:lumOff val="25000"/>
                </a:schemeClr>
              </a:solidFill>
              <a:latin typeface="+mj-lt"/>
            </a:endParaRPr>
          </a:p>
          <a:p>
            <a:pPr algn="just"/>
            <a:r>
              <a:rPr lang="es-ES" sz="1673" dirty="0">
                <a:solidFill>
                  <a:schemeClr val="tx1">
                    <a:lumMod val="75000"/>
                    <a:lumOff val="25000"/>
                  </a:schemeClr>
                </a:solidFill>
                <a:latin typeface="+mj-lt"/>
              </a:rPr>
              <a:t>La fidelidad y el compromiso de los consumidores proceden de su satisfacción con mi oferta frente a la de mis competidores.</a:t>
            </a:r>
          </a:p>
          <a:p>
            <a:pPr algn="just"/>
            <a:endParaRPr lang="es-ES" sz="984" dirty="0">
              <a:solidFill>
                <a:schemeClr val="tx1">
                  <a:lumMod val="75000"/>
                  <a:lumOff val="25000"/>
                </a:schemeClr>
              </a:solidFill>
              <a:latin typeface="+mj-lt"/>
            </a:endParaRPr>
          </a:p>
          <a:p>
            <a:pPr algn="just"/>
            <a:r>
              <a:rPr lang="es-ES" sz="1673" dirty="0">
                <a:solidFill>
                  <a:schemeClr val="tx1">
                    <a:lumMod val="75000"/>
                    <a:lumOff val="25000"/>
                  </a:schemeClr>
                </a:solidFill>
                <a:latin typeface="+mj-lt"/>
              </a:rPr>
              <a:t>La satisfacción de los consumidores nace cuando entrego más valor que mis competidores.</a:t>
            </a:r>
          </a:p>
          <a:p>
            <a:pPr algn="just"/>
            <a:endParaRPr lang="es-ES" sz="984" dirty="0">
              <a:solidFill>
                <a:schemeClr val="tx1">
                  <a:lumMod val="75000"/>
                  <a:lumOff val="25000"/>
                </a:schemeClr>
              </a:solidFill>
              <a:latin typeface="+mj-lt"/>
            </a:endParaRPr>
          </a:p>
          <a:p>
            <a:pPr algn="just"/>
            <a:r>
              <a:rPr lang="es-ES" sz="1673" dirty="0">
                <a:solidFill>
                  <a:schemeClr val="tx1">
                    <a:lumMod val="75000"/>
                    <a:lumOff val="25000"/>
                  </a:schemeClr>
                </a:solidFill>
                <a:latin typeface="+mj-lt"/>
              </a:rPr>
              <a:t>El valor lo crean y entregan colaboradores satisfechos, comprometidos, fieles y productivos.</a:t>
            </a:r>
          </a:p>
          <a:p>
            <a:pPr algn="just"/>
            <a:endParaRPr lang="es-ES" sz="984" dirty="0">
              <a:solidFill>
                <a:schemeClr val="tx1">
                  <a:lumMod val="75000"/>
                  <a:lumOff val="25000"/>
                </a:schemeClr>
              </a:solidFill>
              <a:latin typeface="+mj-lt"/>
            </a:endParaRPr>
          </a:p>
          <a:p>
            <a:pPr algn="just"/>
            <a:r>
              <a:rPr lang="es-ES" sz="1673" dirty="0">
                <a:solidFill>
                  <a:schemeClr val="tx1">
                    <a:lumMod val="75000"/>
                    <a:lumOff val="25000"/>
                  </a:schemeClr>
                </a:solidFill>
                <a:latin typeface="+mj-lt"/>
              </a:rPr>
              <a:t>La satisfacción de los colaboradores procede de su capacidad y capacitación para crear y entregar al cliente el valor prometido.</a:t>
            </a:r>
          </a:p>
          <a:p>
            <a:pPr algn="just"/>
            <a:endParaRPr lang="es-ES" sz="984" dirty="0">
              <a:solidFill>
                <a:schemeClr val="tx1">
                  <a:lumMod val="75000"/>
                  <a:lumOff val="25000"/>
                </a:schemeClr>
              </a:solidFill>
              <a:latin typeface="+mj-lt"/>
            </a:endParaRPr>
          </a:p>
          <a:p>
            <a:pPr algn="just"/>
            <a:r>
              <a:rPr lang="es-ES" sz="1673" dirty="0">
                <a:solidFill>
                  <a:schemeClr val="tx1">
                    <a:lumMod val="75000"/>
                    <a:lumOff val="25000"/>
                  </a:schemeClr>
                </a:solidFill>
                <a:latin typeface="+mj-lt"/>
              </a:rPr>
              <a:t>La cadena entera se refuerza </a:t>
            </a:r>
            <a:r>
              <a:rPr lang="es-ES" sz="1673" dirty="0" smtClean="0">
                <a:solidFill>
                  <a:schemeClr val="tx1">
                    <a:lumMod val="75000"/>
                    <a:lumOff val="25000"/>
                  </a:schemeClr>
                </a:solidFill>
                <a:latin typeface="+mj-lt"/>
              </a:rPr>
              <a:t>continuamente… </a:t>
            </a:r>
            <a:r>
              <a:rPr lang="es-ES" sz="1673" dirty="0">
                <a:solidFill>
                  <a:schemeClr val="tx1">
                    <a:lumMod val="75000"/>
                    <a:lumOff val="25000"/>
                  </a:schemeClr>
                </a:solidFill>
                <a:latin typeface="+mj-lt"/>
              </a:rPr>
              <a:t>o se </a:t>
            </a:r>
            <a:r>
              <a:rPr lang="es-ES" sz="1673" b="1" dirty="0">
                <a:solidFill>
                  <a:schemeClr val="tx1">
                    <a:lumMod val="75000"/>
                    <a:lumOff val="25000"/>
                  </a:schemeClr>
                </a:solidFill>
                <a:latin typeface="+mj-lt"/>
              </a:rPr>
              <a:t>debilita</a:t>
            </a:r>
            <a:r>
              <a:rPr lang="es-ES" sz="1673" dirty="0">
                <a:solidFill>
                  <a:schemeClr val="tx1">
                    <a:lumMod val="75000"/>
                    <a:lumOff val="25000"/>
                  </a:schemeClr>
                </a:solidFill>
                <a:latin typeface="+mj-lt"/>
              </a:rPr>
              <a:t>.</a:t>
            </a:r>
          </a:p>
        </p:txBody>
      </p:sp>
      <p:sp>
        <p:nvSpPr>
          <p:cNvPr id="7" name="17 Elipse"/>
          <p:cNvSpPr/>
          <p:nvPr/>
        </p:nvSpPr>
        <p:spPr bwMode="auto">
          <a:xfrm>
            <a:off x="757118" y="1520512"/>
            <a:ext cx="283400" cy="2834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899770" eaLnBrk="0" fontAlgn="base" hangingPunct="0">
              <a:spcBef>
                <a:spcPct val="20000"/>
              </a:spcBef>
              <a:spcAft>
                <a:spcPct val="0"/>
              </a:spcAft>
            </a:pPr>
            <a:r>
              <a:rPr lang="es-ES_tradnl" sz="1378" b="1" dirty="0">
                <a:solidFill>
                  <a:schemeClr val="bg1"/>
                </a:solidFill>
                <a:latin typeface="Century Gothic" pitchFamily="34" charset="0"/>
              </a:rPr>
              <a:t>1</a:t>
            </a:r>
            <a:endParaRPr lang="es-ES" sz="1378" b="1" dirty="0">
              <a:solidFill>
                <a:schemeClr val="bg1"/>
              </a:solidFill>
              <a:latin typeface="Century Gothic" pitchFamily="34" charset="0"/>
            </a:endParaRPr>
          </a:p>
        </p:txBody>
      </p:sp>
      <p:sp>
        <p:nvSpPr>
          <p:cNvPr id="9" name="18 Elipse"/>
          <p:cNvSpPr/>
          <p:nvPr/>
        </p:nvSpPr>
        <p:spPr bwMode="auto">
          <a:xfrm>
            <a:off x="757118" y="2147058"/>
            <a:ext cx="283400" cy="2834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20000"/>
              </a:spcBef>
              <a:spcAft>
                <a:spcPct val="0"/>
              </a:spcAft>
            </a:pPr>
            <a:r>
              <a:rPr lang="es-ES_tradnl" sz="1378" b="1" dirty="0">
                <a:solidFill>
                  <a:schemeClr val="bg1"/>
                </a:solidFill>
                <a:latin typeface="Century Gothic" pitchFamily="34" charset="0"/>
              </a:rPr>
              <a:t>2</a:t>
            </a:r>
            <a:endParaRPr lang="es-ES" sz="1378" b="1" dirty="0">
              <a:solidFill>
                <a:schemeClr val="bg1"/>
              </a:solidFill>
              <a:latin typeface="Century Gothic" pitchFamily="34" charset="0"/>
            </a:endParaRPr>
          </a:p>
        </p:txBody>
      </p:sp>
      <p:sp>
        <p:nvSpPr>
          <p:cNvPr id="10" name="19 Elipse"/>
          <p:cNvSpPr/>
          <p:nvPr/>
        </p:nvSpPr>
        <p:spPr bwMode="auto">
          <a:xfrm>
            <a:off x="757118" y="2855637"/>
            <a:ext cx="283400" cy="2834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20000"/>
              </a:spcBef>
              <a:spcAft>
                <a:spcPct val="0"/>
              </a:spcAft>
            </a:pPr>
            <a:r>
              <a:rPr lang="es-ES_tradnl" sz="1378" b="1" dirty="0">
                <a:solidFill>
                  <a:schemeClr val="bg1"/>
                </a:solidFill>
                <a:latin typeface="Century Gothic" pitchFamily="34" charset="0"/>
              </a:rPr>
              <a:t>3</a:t>
            </a:r>
            <a:endParaRPr lang="es-ES" sz="1378" b="1" dirty="0">
              <a:solidFill>
                <a:schemeClr val="bg1"/>
              </a:solidFill>
              <a:latin typeface="Century Gothic" pitchFamily="34" charset="0"/>
            </a:endParaRPr>
          </a:p>
        </p:txBody>
      </p:sp>
      <p:sp>
        <p:nvSpPr>
          <p:cNvPr id="11" name="20 Elipse"/>
          <p:cNvSpPr/>
          <p:nvPr/>
        </p:nvSpPr>
        <p:spPr bwMode="auto">
          <a:xfrm>
            <a:off x="757118" y="3493358"/>
            <a:ext cx="283400" cy="2834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20000"/>
              </a:spcBef>
              <a:spcAft>
                <a:spcPct val="0"/>
              </a:spcAft>
            </a:pPr>
            <a:r>
              <a:rPr lang="es-ES_tradnl" sz="1378" b="1" dirty="0">
                <a:solidFill>
                  <a:schemeClr val="bg1"/>
                </a:solidFill>
                <a:latin typeface="Century Gothic" pitchFamily="34" charset="0"/>
              </a:rPr>
              <a:t>4</a:t>
            </a:r>
            <a:endParaRPr lang="es-ES" sz="1378" b="1" dirty="0">
              <a:solidFill>
                <a:schemeClr val="bg1"/>
              </a:solidFill>
              <a:latin typeface="Century Gothic" pitchFamily="34" charset="0"/>
            </a:endParaRPr>
          </a:p>
        </p:txBody>
      </p:sp>
      <p:sp>
        <p:nvSpPr>
          <p:cNvPr id="12" name="21 Elipse"/>
          <p:cNvSpPr/>
          <p:nvPr/>
        </p:nvSpPr>
        <p:spPr bwMode="auto">
          <a:xfrm>
            <a:off x="757118" y="4201905"/>
            <a:ext cx="283400" cy="2834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20000"/>
              </a:spcBef>
              <a:spcAft>
                <a:spcPct val="0"/>
              </a:spcAft>
            </a:pPr>
            <a:r>
              <a:rPr lang="es-ES_tradnl" sz="1378" b="1" dirty="0">
                <a:solidFill>
                  <a:schemeClr val="bg1"/>
                </a:solidFill>
                <a:latin typeface="Century Gothic" pitchFamily="34" charset="0"/>
              </a:rPr>
              <a:t>5</a:t>
            </a:r>
            <a:endParaRPr lang="es-ES" sz="1378" b="1" dirty="0">
              <a:solidFill>
                <a:schemeClr val="bg1"/>
              </a:solidFill>
              <a:latin typeface="Century Gothic" pitchFamily="34" charset="0"/>
            </a:endParaRPr>
          </a:p>
        </p:txBody>
      </p:sp>
      <p:sp>
        <p:nvSpPr>
          <p:cNvPr id="16" name="23 Elipse"/>
          <p:cNvSpPr/>
          <p:nvPr/>
        </p:nvSpPr>
        <p:spPr bwMode="auto">
          <a:xfrm>
            <a:off x="757118" y="5406489"/>
            <a:ext cx="283400" cy="2834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20000"/>
              </a:spcBef>
              <a:spcAft>
                <a:spcPct val="0"/>
              </a:spcAft>
            </a:pPr>
            <a:r>
              <a:rPr lang="es-ES_tradnl" sz="1378" b="1" dirty="0">
                <a:solidFill>
                  <a:schemeClr val="bg1"/>
                </a:solidFill>
                <a:latin typeface="Century Gothic" pitchFamily="34" charset="0"/>
              </a:rPr>
              <a:t>7</a:t>
            </a:r>
            <a:endParaRPr lang="es-ES" sz="1378" b="1" dirty="0">
              <a:solidFill>
                <a:schemeClr val="bg1"/>
              </a:solidFill>
              <a:latin typeface="Century Gothic" pitchFamily="34" charset="0"/>
            </a:endParaRPr>
          </a:p>
        </p:txBody>
      </p:sp>
      <p:sp>
        <p:nvSpPr>
          <p:cNvPr id="17" name="24 Elipse"/>
          <p:cNvSpPr/>
          <p:nvPr/>
        </p:nvSpPr>
        <p:spPr bwMode="auto">
          <a:xfrm>
            <a:off x="757118" y="4839626"/>
            <a:ext cx="283400" cy="283400"/>
          </a:xfrm>
          <a:prstGeom prst="ellipse">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20000"/>
              </a:spcBef>
              <a:spcAft>
                <a:spcPct val="0"/>
              </a:spcAft>
            </a:pPr>
            <a:r>
              <a:rPr lang="es-ES_tradnl" sz="1378" b="1" dirty="0">
                <a:solidFill>
                  <a:schemeClr val="bg1"/>
                </a:solidFill>
                <a:latin typeface="Century Gothic" pitchFamily="34" charset="0"/>
              </a:rPr>
              <a:t>6</a:t>
            </a:r>
            <a:endParaRPr lang="es-ES" sz="1378" b="1" dirty="0">
              <a:solidFill>
                <a:schemeClr val="bg1"/>
              </a:solidFill>
              <a:latin typeface="Century Gothic" pitchFamily="34" charset="0"/>
            </a:endParaRPr>
          </a:p>
        </p:txBody>
      </p:sp>
      <p:sp>
        <p:nvSpPr>
          <p:cNvPr id="3" name="Marcador de texto 2"/>
          <p:cNvSpPr>
            <a:spLocks noGrp="1"/>
          </p:cNvSpPr>
          <p:nvPr>
            <p:ph type="body" sz="quarter" idx="11"/>
          </p:nvPr>
        </p:nvSpPr>
        <p:spPr/>
        <p:txBody>
          <a:bodyPr/>
          <a:lstStyle/>
          <a:p>
            <a:r>
              <a:rPr lang="es-ES" dirty="0" smtClean="0"/>
              <a:t>CREDO DE LA CADENA DE VALOR</a:t>
            </a:r>
          </a:p>
          <a:p>
            <a:endParaRPr lang="es-ES" dirty="0"/>
          </a:p>
        </p:txBody>
      </p:sp>
      <p:sp>
        <p:nvSpPr>
          <p:cNvPr id="4" name="Marcador de texto 3"/>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19132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1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left)">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ipe(left)">
                                      <p:cBhvr>
                                        <p:cTn id="38" dur="10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10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Effect transition="in" filter="wipe(left)">
                                      <p:cBhvr>
                                        <p:cTn id="56" dur="1000"/>
                                        <p:tgtEl>
                                          <p:spTgt spid="6">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
                                            <p:txEl>
                                              <p:pRg st="12" end="12"/>
                                            </p:txEl>
                                          </p:spTgt>
                                        </p:tgtEl>
                                        <p:attrNameLst>
                                          <p:attrName>style.visibility</p:attrName>
                                        </p:attrNameLst>
                                      </p:cBhvr>
                                      <p:to>
                                        <p:strVal val="visible"/>
                                      </p:to>
                                    </p:set>
                                    <p:animEffect transition="in" filter="wipe(left)">
                                      <p:cBhvr>
                                        <p:cTn id="65"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smtClean="0"/>
              <a:t>¿QUÉ BUSCAN LOS CONSUMIDORES DE UN PRODUCTO O SERVICIO?</a:t>
            </a:r>
          </a:p>
          <a:p>
            <a:endParaRPr lang="es-ES" dirty="0"/>
          </a:p>
        </p:txBody>
      </p:sp>
      <p:sp>
        <p:nvSpPr>
          <p:cNvPr id="3" name="Marcador de texto 2"/>
          <p:cNvSpPr>
            <a:spLocks noGrp="1"/>
          </p:cNvSpPr>
          <p:nvPr>
            <p:ph type="body" sz="quarter" idx="19"/>
          </p:nvPr>
        </p:nvSpPr>
        <p:spPr/>
        <p:txBody>
          <a:bodyPr/>
          <a:lstStyle/>
          <a:p>
            <a:endParaRPr lang="es-ES"/>
          </a:p>
        </p:txBody>
      </p:sp>
      <p:sp>
        <p:nvSpPr>
          <p:cNvPr id="4" name="6 CuadroTexto"/>
          <p:cNvSpPr txBox="1">
            <a:spLocks noChangeArrowheads="1"/>
          </p:cNvSpPr>
          <p:nvPr/>
        </p:nvSpPr>
        <p:spPr bwMode="auto">
          <a:xfrm>
            <a:off x="2069423" y="5975368"/>
            <a:ext cx="4882232" cy="230832"/>
          </a:xfrm>
          <a:prstGeom prst="rect">
            <a:avLst/>
          </a:prstGeom>
          <a:noFill/>
          <a:ln w="9525">
            <a:noFill/>
            <a:miter lim="800000"/>
            <a:headEnd/>
            <a:tailEnd/>
          </a:ln>
        </p:spPr>
        <p:txBody>
          <a:bodyPr wrap="square">
            <a:spAutoFit/>
          </a:bodyPr>
          <a:lstStyle/>
          <a:p>
            <a:pPr algn="ctr">
              <a:defRPr/>
            </a:pPr>
            <a:r>
              <a:rPr lang="es-CO" sz="900" dirty="0" smtClean="0">
                <a:solidFill>
                  <a:schemeClr val="tx1">
                    <a:lumMod val="50000"/>
                    <a:lumOff val="50000"/>
                  </a:schemeClr>
                </a:solidFill>
                <a:latin typeface="+mj-lt"/>
                <a:cs typeface="Arial" pitchFamily="34" charset="0"/>
              </a:rPr>
              <a:t>Fuente: Julio Alonso </a:t>
            </a:r>
            <a:r>
              <a:rPr lang="es-CO" sz="900" dirty="0" err="1" smtClean="0">
                <a:solidFill>
                  <a:schemeClr val="tx1">
                    <a:lumMod val="50000"/>
                    <a:lumOff val="50000"/>
                  </a:schemeClr>
                </a:solidFill>
                <a:latin typeface="+mj-lt"/>
                <a:cs typeface="Arial" pitchFamily="34" charset="0"/>
              </a:rPr>
              <a:t>Villasevil</a:t>
            </a:r>
            <a:r>
              <a:rPr lang="es-CO" sz="900" dirty="0" smtClean="0">
                <a:solidFill>
                  <a:schemeClr val="tx1">
                    <a:lumMod val="50000"/>
                    <a:lumOff val="50000"/>
                  </a:schemeClr>
                </a:solidFill>
                <a:latin typeface="+mj-lt"/>
                <a:cs typeface="Arial" pitchFamily="34" charset="0"/>
              </a:rPr>
              <a:t>. Marketing estratégico. Universidad San Pablo CEU Madrid. 2008.</a:t>
            </a:r>
            <a:endParaRPr lang="es-ES" sz="900" i="1" dirty="0">
              <a:solidFill>
                <a:schemeClr val="tx1">
                  <a:lumMod val="50000"/>
                  <a:lumOff val="50000"/>
                </a:schemeClr>
              </a:solidFill>
              <a:latin typeface="+mj-lt"/>
              <a:cs typeface="Arial" pitchFamily="34" charset="0"/>
            </a:endParaRPr>
          </a:p>
        </p:txBody>
      </p:sp>
      <p:grpSp>
        <p:nvGrpSpPr>
          <p:cNvPr id="5" name="Grupo 4"/>
          <p:cNvGrpSpPr/>
          <p:nvPr/>
        </p:nvGrpSpPr>
        <p:grpSpPr>
          <a:xfrm>
            <a:off x="1095885" y="1354667"/>
            <a:ext cx="6648152" cy="4370459"/>
            <a:chOff x="467544" y="979567"/>
            <a:chExt cx="7416824" cy="4925432"/>
          </a:xfrm>
        </p:grpSpPr>
        <p:pic>
          <p:nvPicPr>
            <p:cNvPr id="6" name="Imagen 5"/>
            <p:cNvPicPr>
              <a:picLocks noChangeAspect="1"/>
            </p:cNvPicPr>
            <p:nvPr/>
          </p:nvPicPr>
          <p:blipFill rotWithShape="1">
            <a:blip r:embed="rId2"/>
            <a:srcRect l="19002" t="19558" r="18991" b="9324"/>
            <a:stretch/>
          </p:blipFill>
          <p:spPr>
            <a:xfrm>
              <a:off x="467544" y="1062032"/>
              <a:ext cx="7416824" cy="4785048"/>
            </a:xfrm>
            <a:prstGeom prst="rect">
              <a:avLst/>
            </a:prstGeom>
          </p:spPr>
        </p:pic>
        <p:sp>
          <p:nvSpPr>
            <p:cNvPr id="7" name="Rectángulo 6"/>
            <p:cNvSpPr/>
            <p:nvPr/>
          </p:nvSpPr>
          <p:spPr>
            <a:xfrm>
              <a:off x="827584" y="979567"/>
              <a:ext cx="504056" cy="21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575556" y="5687814"/>
              <a:ext cx="900100" cy="21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595999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smtClean="0"/>
              <a:t>CREACIÓN DE VALOR A TRAVÉS DE INNOVACIÓN ERIC</a:t>
            </a:r>
            <a:endParaRPr lang="es-ES" dirty="0"/>
          </a:p>
        </p:txBody>
      </p:sp>
      <p:sp>
        <p:nvSpPr>
          <p:cNvPr id="6" name="Marcador de texto 5"/>
          <p:cNvSpPr>
            <a:spLocks noGrp="1"/>
          </p:cNvSpPr>
          <p:nvPr>
            <p:ph type="body" sz="quarter" idx="19"/>
          </p:nvPr>
        </p:nvSpPr>
        <p:spPr/>
        <p:txBody>
          <a:bodyPr/>
          <a:lstStyle/>
          <a:p>
            <a:endParaRPr lang="es-ES"/>
          </a:p>
        </p:txBody>
      </p:sp>
      <p:grpSp>
        <p:nvGrpSpPr>
          <p:cNvPr id="17" name="Grupo 16"/>
          <p:cNvGrpSpPr/>
          <p:nvPr/>
        </p:nvGrpSpPr>
        <p:grpSpPr>
          <a:xfrm>
            <a:off x="990917" y="1123546"/>
            <a:ext cx="7122214" cy="5113552"/>
            <a:chOff x="611560" y="752510"/>
            <a:chExt cx="7237818" cy="5196553"/>
          </a:xfrm>
        </p:grpSpPr>
        <p:pic>
          <p:nvPicPr>
            <p:cNvPr id="18" name="Picture 3"/>
            <p:cNvPicPr>
              <a:picLocks noChangeAspect="1" noChangeArrowheads="1"/>
            </p:cNvPicPr>
            <p:nvPr/>
          </p:nvPicPr>
          <p:blipFill>
            <a:blip r:embed="rId3"/>
            <a:srcRect/>
            <a:stretch>
              <a:fillRect/>
            </a:stretch>
          </p:blipFill>
          <p:spPr bwMode="auto">
            <a:xfrm>
              <a:off x="611560" y="752510"/>
              <a:ext cx="7237818" cy="5070968"/>
            </a:xfrm>
            <a:prstGeom prst="rect">
              <a:avLst/>
            </a:prstGeom>
            <a:noFill/>
            <a:ln w="9525">
              <a:noFill/>
              <a:miter lim="800000"/>
              <a:headEnd/>
              <a:tailEnd/>
            </a:ln>
            <a:effectLst/>
          </p:spPr>
        </p:pic>
        <p:sp>
          <p:nvSpPr>
            <p:cNvPr id="19" name="Rectángulo 18"/>
            <p:cNvSpPr/>
            <p:nvPr/>
          </p:nvSpPr>
          <p:spPr>
            <a:xfrm>
              <a:off x="653851" y="2889088"/>
              <a:ext cx="1728192" cy="1303592"/>
            </a:xfrm>
            <a:prstGeom prst="rect">
              <a:avLst/>
            </a:prstGeom>
            <a:solidFill>
              <a:srgbClr val="990033"/>
            </a:solidFill>
          </p:spPr>
          <p:txBody>
            <a:bodyPr wrap="square" lIns="0" tIns="35425" rIns="0" bIns="35425">
              <a:spAutoFit/>
            </a:bodyPr>
            <a:lstStyle/>
            <a:p>
              <a:pPr algn="ct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¿Qué factores se deben </a:t>
              </a:r>
              <a:r>
                <a:rPr lang="es-ES" sz="1574" b="1" i="1" dirty="0">
                  <a:solidFill>
                    <a:schemeClr val="bg1"/>
                  </a:solidFill>
                  <a:latin typeface="Arial" panose="020B0604020202020204" pitchFamily="34" charset="0"/>
                  <a:ea typeface="Tahoma" panose="020B0604030504040204" pitchFamily="34" charset="0"/>
                  <a:cs typeface="Arial" panose="020B0604020202020204" pitchFamily="34" charset="0"/>
                </a:rPr>
                <a:t>eliminar</a:t>
              </a: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 que </a:t>
              </a:r>
              <a:r>
                <a:rPr lang="es-ES" sz="1574" b="1" dirty="0" smtClean="0">
                  <a:solidFill>
                    <a:schemeClr val="bg1"/>
                  </a:solidFill>
                  <a:latin typeface="Arial" panose="020B0604020202020204" pitchFamily="34" charset="0"/>
                  <a:ea typeface="Tahoma" panose="020B0604030504040204" pitchFamily="34" charset="0"/>
                  <a:cs typeface="Arial" panose="020B0604020202020204" pitchFamily="34" charset="0"/>
                </a:rPr>
                <a:t>la industria asume </a:t>
              </a: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como necesarios?</a:t>
              </a:r>
            </a:p>
          </p:txBody>
        </p:sp>
        <p:sp>
          <p:nvSpPr>
            <p:cNvPr id="20" name="Rectángulo 19"/>
            <p:cNvSpPr/>
            <p:nvPr/>
          </p:nvSpPr>
          <p:spPr>
            <a:xfrm>
              <a:off x="653851" y="2531631"/>
              <a:ext cx="1728000" cy="282530"/>
            </a:xfrm>
            <a:prstGeom prst="rect">
              <a:avLst/>
            </a:prstGeom>
            <a:solidFill>
              <a:srgbClr val="990033"/>
            </a:solidFill>
          </p:spPr>
          <p:txBody>
            <a:bodyPr wrap="square" lIns="0" tIns="0" rIns="0" bIns="35425" anchor="ctr" anchorCtr="0">
              <a:spAutoFit/>
            </a:bodyPr>
            <a:lstStyle/>
            <a:p>
              <a:pPr algn="ct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ELIMINAR</a:t>
              </a:r>
            </a:p>
          </p:txBody>
        </p:sp>
        <p:sp>
          <p:nvSpPr>
            <p:cNvPr id="21" name="Rectángulo 20"/>
            <p:cNvSpPr/>
            <p:nvPr/>
          </p:nvSpPr>
          <p:spPr>
            <a:xfrm>
              <a:off x="3347864" y="4645471"/>
              <a:ext cx="1728192" cy="1303592"/>
            </a:xfrm>
            <a:prstGeom prst="rect">
              <a:avLst/>
            </a:prstGeom>
            <a:solidFill>
              <a:srgbClr val="990033"/>
            </a:solidFill>
          </p:spPr>
          <p:txBody>
            <a:bodyPr wrap="square" lIns="0" tIns="35425" rIns="0" bIns="35425">
              <a:spAutoFit/>
            </a:bodyPr>
            <a:lstStyle/>
            <a:p>
              <a:pPr algn="ct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¿Qué factores se deben </a:t>
              </a:r>
              <a:r>
                <a:rPr lang="es-ES" sz="1574" b="1" i="1" dirty="0" smtClean="0">
                  <a:solidFill>
                    <a:schemeClr val="bg1"/>
                  </a:solidFill>
                  <a:latin typeface="Arial" panose="020B0604020202020204" pitchFamily="34" charset="0"/>
                  <a:ea typeface="Tahoma" panose="020B0604030504040204" pitchFamily="34" charset="0"/>
                  <a:cs typeface="Arial" panose="020B0604020202020204" pitchFamily="34" charset="0"/>
                </a:rPr>
                <a:t>reducir </a:t>
              </a: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que la industria </a:t>
              </a:r>
              <a:r>
                <a:rPr lang="es-ES" sz="1574" b="1" dirty="0" smtClean="0">
                  <a:solidFill>
                    <a:schemeClr val="bg1"/>
                  </a:solidFill>
                  <a:latin typeface="Arial" panose="020B0604020202020204" pitchFamily="34" charset="0"/>
                  <a:ea typeface="Tahoma" panose="020B0604030504040204" pitchFamily="34" charset="0"/>
                  <a:cs typeface="Arial" panose="020B0604020202020204" pitchFamily="34" charset="0"/>
                </a:rPr>
                <a:t>asume </a:t>
              </a: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como necesarios?</a:t>
              </a:r>
            </a:p>
          </p:txBody>
        </p:sp>
        <p:sp>
          <p:nvSpPr>
            <p:cNvPr id="22" name="Rectángulo 21"/>
            <p:cNvSpPr/>
            <p:nvPr/>
          </p:nvSpPr>
          <p:spPr>
            <a:xfrm>
              <a:off x="3347864" y="4313829"/>
              <a:ext cx="1728000" cy="282530"/>
            </a:xfrm>
            <a:prstGeom prst="rect">
              <a:avLst/>
            </a:prstGeom>
            <a:solidFill>
              <a:srgbClr val="990033"/>
            </a:solidFill>
          </p:spPr>
          <p:txBody>
            <a:bodyPr wrap="square" lIns="0" tIns="0" rIns="0" bIns="35425" anchor="ctr" anchorCtr="0">
              <a:spAutoFit/>
            </a:bodyPr>
            <a:lstStyle/>
            <a:p>
              <a:pPr algn="ct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REDUCIR</a:t>
              </a:r>
            </a:p>
          </p:txBody>
        </p:sp>
        <p:sp>
          <p:nvSpPr>
            <p:cNvPr id="23" name="Rectángulo 22"/>
            <p:cNvSpPr/>
            <p:nvPr/>
          </p:nvSpPr>
          <p:spPr>
            <a:xfrm>
              <a:off x="3347864" y="1168894"/>
              <a:ext cx="1728192" cy="1192004"/>
            </a:xfrm>
            <a:prstGeom prst="rect">
              <a:avLst/>
            </a:prstGeom>
            <a:solidFill>
              <a:srgbClr val="000066"/>
            </a:solidFill>
          </p:spPr>
          <p:txBody>
            <a:bodyPr wrap="square" lIns="0" tIns="106275" rIns="0" bIns="106275">
              <a:spAutoFit/>
            </a:bodyPr>
            <a:lstStyle/>
            <a:p>
              <a:pPr algn="ctr"/>
              <a:endParaRPr lang="es-ES" sz="800" b="1"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algn="ctr"/>
              <a:r>
                <a:rPr lang="es-ES" sz="1476" b="1" dirty="0" smtClean="0">
                  <a:solidFill>
                    <a:schemeClr val="bg1"/>
                  </a:solidFill>
                  <a:latin typeface="Arial" panose="020B0604020202020204" pitchFamily="34" charset="0"/>
                  <a:ea typeface="Tahoma" panose="020B0604030504040204" pitchFamily="34" charset="0"/>
                  <a:cs typeface="Arial" panose="020B0604020202020204" pitchFamily="34" charset="0"/>
                </a:rPr>
                <a:t>¿</a:t>
              </a:r>
              <a:r>
                <a:rPr lang="es-ES" sz="1476" b="1" dirty="0">
                  <a:solidFill>
                    <a:schemeClr val="bg1"/>
                  </a:solidFill>
                  <a:latin typeface="Arial" panose="020B0604020202020204" pitchFamily="34" charset="0"/>
                  <a:ea typeface="Tahoma" panose="020B0604030504040204" pitchFamily="34" charset="0"/>
                  <a:cs typeface="Arial" panose="020B0604020202020204" pitchFamily="34" charset="0"/>
                </a:rPr>
                <a:t>Qué factores se deben </a:t>
              </a:r>
              <a:r>
                <a:rPr lang="es-ES" sz="1476" b="1" i="1" dirty="0">
                  <a:solidFill>
                    <a:schemeClr val="bg1"/>
                  </a:solidFill>
                  <a:latin typeface="Arial" panose="020B0604020202020204" pitchFamily="34" charset="0"/>
                  <a:ea typeface="Tahoma" panose="020B0604030504040204" pitchFamily="34" charset="0"/>
                  <a:cs typeface="Arial" panose="020B0604020202020204" pitchFamily="34" charset="0"/>
                </a:rPr>
                <a:t>incrementar </a:t>
              </a:r>
              <a:r>
                <a:rPr lang="es-ES" sz="1476" b="1" dirty="0" smtClean="0">
                  <a:solidFill>
                    <a:schemeClr val="bg1"/>
                  </a:solidFill>
                  <a:latin typeface="Arial" panose="020B0604020202020204" pitchFamily="34" charset="0"/>
                  <a:ea typeface="Tahoma" panose="020B0604030504040204" pitchFamily="34" charset="0"/>
                  <a:cs typeface="Arial" panose="020B0604020202020204" pitchFamily="34" charset="0"/>
                </a:rPr>
                <a:t>en la industria?</a:t>
              </a:r>
            </a:p>
            <a:p>
              <a:pPr algn="ctr"/>
              <a:endParaRPr lang="es-ES" sz="9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4" name="Rectángulo 23"/>
            <p:cNvSpPr/>
            <p:nvPr/>
          </p:nvSpPr>
          <p:spPr>
            <a:xfrm>
              <a:off x="3347864" y="803438"/>
              <a:ext cx="1728000" cy="282530"/>
            </a:xfrm>
            <a:prstGeom prst="rect">
              <a:avLst/>
            </a:prstGeom>
            <a:solidFill>
              <a:srgbClr val="000066"/>
            </a:solidFill>
          </p:spPr>
          <p:txBody>
            <a:bodyPr wrap="square" lIns="0" tIns="0" rIns="0" bIns="35425" anchor="ctr" anchorCtr="0">
              <a:spAutoFit/>
            </a:bodyPr>
            <a:lstStyle/>
            <a:p>
              <a:pPr algn="ct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INCREMENTAR</a:t>
              </a:r>
            </a:p>
          </p:txBody>
        </p:sp>
        <p:sp>
          <p:nvSpPr>
            <p:cNvPr id="25" name="Rectángulo 24"/>
            <p:cNvSpPr/>
            <p:nvPr/>
          </p:nvSpPr>
          <p:spPr>
            <a:xfrm>
              <a:off x="6084168" y="2889088"/>
              <a:ext cx="1728192" cy="1141309"/>
            </a:xfrm>
            <a:prstGeom prst="rect">
              <a:avLst/>
            </a:prstGeom>
            <a:solidFill>
              <a:srgbClr val="000066"/>
            </a:solidFill>
          </p:spPr>
          <p:txBody>
            <a:bodyPr wrap="square" lIns="0" tIns="106275" rIns="0" bIns="106275">
              <a:spAutoFit/>
            </a:bodyPr>
            <a:lstStyle/>
            <a:p>
              <a:pPr algn="ctr"/>
              <a:r>
                <a:rPr lang="es-ES" sz="1476" b="1" dirty="0">
                  <a:solidFill>
                    <a:schemeClr val="bg1"/>
                  </a:solidFill>
                  <a:latin typeface="Arial" panose="020B0604020202020204" pitchFamily="34" charset="0"/>
                  <a:ea typeface="Tahoma" panose="020B0604030504040204" pitchFamily="34" charset="0"/>
                  <a:cs typeface="Arial" panose="020B0604020202020204" pitchFamily="34" charset="0"/>
                </a:rPr>
                <a:t>¿Qué factores se deben </a:t>
              </a:r>
              <a:r>
                <a:rPr lang="es-ES" sz="1476" b="1" i="1" dirty="0">
                  <a:solidFill>
                    <a:schemeClr val="bg1"/>
                  </a:solidFill>
                  <a:latin typeface="Arial" panose="020B0604020202020204" pitchFamily="34" charset="0"/>
                  <a:ea typeface="Tahoma" panose="020B0604030504040204" pitchFamily="34" charset="0"/>
                  <a:cs typeface="Arial" panose="020B0604020202020204" pitchFamily="34" charset="0"/>
                </a:rPr>
                <a:t>crear </a:t>
              </a:r>
              <a:r>
                <a:rPr lang="es-ES" sz="1476" b="1" dirty="0">
                  <a:solidFill>
                    <a:schemeClr val="bg1"/>
                  </a:solidFill>
                  <a:latin typeface="Arial" panose="020B0604020202020204" pitchFamily="34" charset="0"/>
                  <a:ea typeface="Tahoma" panose="020B0604030504040204" pitchFamily="34" charset="0"/>
                  <a:cs typeface="Arial" panose="020B0604020202020204" pitchFamily="34" charset="0"/>
                </a:rPr>
                <a:t>que </a:t>
              </a:r>
              <a:r>
                <a:rPr lang="es-ES" sz="1476" b="1" dirty="0" smtClean="0">
                  <a:solidFill>
                    <a:schemeClr val="bg1"/>
                  </a:solidFill>
                  <a:latin typeface="Arial" panose="020B0604020202020204" pitchFamily="34" charset="0"/>
                  <a:ea typeface="Tahoma" panose="020B0604030504040204" pitchFamily="34" charset="0"/>
                  <a:cs typeface="Arial" panose="020B0604020202020204" pitchFamily="34" charset="0"/>
                </a:rPr>
                <a:t>la industria nunca ha ofrecido?</a:t>
              </a:r>
              <a:endParaRPr lang="es-ES" sz="1476"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6" name="Rectángulo 25"/>
            <p:cNvSpPr/>
            <p:nvPr/>
          </p:nvSpPr>
          <p:spPr>
            <a:xfrm>
              <a:off x="6084168" y="2552342"/>
              <a:ext cx="1728000" cy="282530"/>
            </a:xfrm>
            <a:prstGeom prst="rect">
              <a:avLst/>
            </a:prstGeom>
            <a:solidFill>
              <a:srgbClr val="000066"/>
            </a:solidFill>
          </p:spPr>
          <p:txBody>
            <a:bodyPr wrap="square" lIns="0" tIns="0" rIns="0" bIns="35425" anchor="ctr" anchorCtr="0">
              <a:spAutoFit/>
            </a:bodyPr>
            <a:lstStyle/>
            <a:p>
              <a:pPr algn="ctr"/>
              <a:r>
                <a:rPr lang="es-ES" sz="1574" b="1" dirty="0">
                  <a:solidFill>
                    <a:schemeClr val="bg1"/>
                  </a:solidFill>
                  <a:latin typeface="Arial" panose="020B0604020202020204" pitchFamily="34" charset="0"/>
                  <a:ea typeface="Tahoma" panose="020B0604030504040204" pitchFamily="34" charset="0"/>
                  <a:cs typeface="Arial" panose="020B0604020202020204" pitchFamily="34" charset="0"/>
                </a:rPr>
                <a:t>CREAR</a:t>
              </a:r>
            </a:p>
          </p:txBody>
        </p:sp>
      </p:grpSp>
      <p:sp>
        <p:nvSpPr>
          <p:cNvPr id="27" name="5 CuadroTexto"/>
          <p:cNvSpPr txBox="1">
            <a:spLocks noChangeArrowheads="1"/>
          </p:cNvSpPr>
          <p:nvPr/>
        </p:nvSpPr>
        <p:spPr bwMode="auto">
          <a:xfrm>
            <a:off x="5578269" y="5281615"/>
            <a:ext cx="2459237" cy="364972"/>
          </a:xfrm>
          <a:prstGeom prst="rect">
            <a:avLst/>
          </a:prstGeom>
          <a:noFill/>
          <a:ln w="9525">
            <a:noFill/>
            <a:miter lim="800000"/>
            <a:headEnd/>
            <a:tailEnd/>
          </a:ln>
        </p:spPr>
        <p:txBody>
          <a:bodyPr wrap="square">
            <a:spAutoFit/>
          </a:bodyPr>
          <a:lstStyle/>
          <a:p>
            <a:pPr algn="just">
              <a:defRPr/>
            </a:pPr>
            <a:r>
              <a:rPr lang="es-CO" sz="886" dirty="0">
                <a:solidFill>
                  <a:schemeClr val="tx1">
                    <a:lumMod val="75000"/>
                    <a:lumOff val="25000"/>
                  </a:schemeClr>
                </a:solidFill>
                <a:latin typeface="Myriad Pro"/>
                <a:cs typeface="Arial" panose="020B0604020202020204" pitchFamily="34" charset="0"/>
              </a:rPr>
              <a:t>Fuente: La estrategia del océano azul.  W. Chan Kim y </a:t>
            </a:r>
            <a:r>
              <a:rPr lang="es-CO" sz="886" dirty="0" err="1">
                <a:solidFill>
                  <a:schemeClr val="tx1">
                    <a:lumMod val="75000"/>
                    <a:lumOff val="25000"/>
                  </a:schemeClr>
                </a:solidFill>
                <a:latin typeface="Myriad Pro"/>
                <a:cs typeface="Arial" panose="020B0604020202020204" pitchFamily="34" charset="0"/>
              </a:rPr>
              <a:t>Renée</a:t>
            </a:r>
            <a:r>
              <a:rPr lang="es-CO" sz="886" dirty="0">
                <a:solidFill>
                  <a:schemeClr val="tx1">
                    <a:lumMod val="75000"/>
                    <a:lumOff val="25000"/>
                  </a:schemeClr>
                </a:solidFill>
                <a:latin typeface="Myriad Pro"/>
                <a:cs typeface="Arial" panose="020B0604020202020204" pitchFamily="34" charset="0"/>
              </a:rPr>
              <a:t> </a:t>
            </a:r>
            <a:r>
              <a:rPr lang="es-CO" sz="886" dirty="0" err="1">
                <a:solidFill>
                  <a:schemeClr val="tx1">
                    <a:lumMod val="75000"/>
                    <a:lumOff val="25000"/>
                  </a:schemeClr>
                </a:solidFill>
                <a:latin typeface="Myriad Pro"/>
                <a:cs typeface="Arial" panose="020B0604020202020204" pitchFamily="34" charset="0"/>
              </a:rPr>
              <a:t>Mauborgne</a:t>
            </a:r>
            <a:r>
              <a:rPr lang="es-CO" sz="886" dirty="0">
                <a:solidFill>
                  <a:schemeClr val="tx1">
                    <a:lumMod val="75000"/>
                    <a:lumOff val="25000"/>
                  </a:schemeClr>
                </a:solidFill>
                <a:latin typeface="Myriad Pro"/>
                <a:cs typeface="Arial" panose="020B0604020202020204" pitchFamily="34" charset="0"/>
              </a:rPr>
              <a:t>.</a:t>
            </a:r>
            <a:endParaRPr lang="es-ES" sz="886" i="1" dirty="0">
              <a:solidFill>
                <a:schemeClr val="tx1">
                  <a:lumMod val="75000"/>
                  <a:lumOff val="25000"/>
                </a:schemeClr>
              </a:solidFill>
              <a:latin typeface="Myriad Pro"/>
              <a:cs typeface="Arial" panose="020B0604020202020204" pitchFamily="34" charset="0"/>
            </a:endParaRPr>
          </a:p>
        </p:txBody>
      </p:sp>
    </p:spTree>
    <p:extLst>
      <p:ext uri="{BB962C8B-B14F-4D97-AF65-F5344CB8AC3E}">
        <p14:creationId xmlns:p14="http://schemas.microsoft.com/office/powerpoint/2010/main" val="785711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1"/>
          </p:nvPr>
        </p:nvSpPr>
        <p:spPr>
          <a:prstGeom prst="rect">
            <a:avLst/>
          </a:prstGeom>
        </p:spPr>
        <p:txBody>
          <a:bodyPr>
            <a:normAutofit/>
          </a:bodyPr>
          <a:lstStyle/>
          <a:p>
            <a:pPr marL="114300" indent="0">
              <a:buNone/>
            </a:pPr>
            <a:r>
              <a:rPr lang="es-ES" b="1" dirty="0" smtClean="0">
                <a:latin typeface="+mj-lt"/>
                <a:cs typeface="Arial" pitchFamily="34" charset="0"/>
              </a:rPr>
              <a:t>LO QUE VIENE: IMPACTO EN LA RENTABILIDAD DEL NEGOCIO</a:t>
            </a:r>
          </a:p>
        </p:txBody>
      </p:sp>
      <p:sp>
        <p:nvSpPr>
          <p:cNvPr id="12" name="Marcador de texto 11"/>
          <p:cNvSpPr>
            <a:spLocks noGrp="1"/>
          </p:cNvSpPr>
          <p:nvPr>
            <p:ph type="body" sz="quarter" idx="19"/>
          </p:nvPr>
        </p:nvSpPr>
        <p:spPr/>
        <p:txBody>
          <a:bodyPr/>
          <a:lstStyle/>
          <a:p>
            <a:endParaRPr lang="es-ES"/>
          </a:p>
        </p:txBody>
      </p:sp>
      <p:sp>
        <p:nvSpPr>
          <p:cNvPr id="4" name="3 Rectángulo"/>
          <p:cNvSpPr/>
          <p:nvPr/>
        </p:nvSpPr>
        <p:spPr>
          <a:xfrm>
            <a:off x="4132365" y="1361943"/>
            <a:ext cx="2671762" cy="13303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600" dirty="0">
              <a:latin typeface="+mj-lt"/>
              <a:cs typeface="Arial" pitchFamily="34" charset="0"/>
            </a:endParaRPr>
          </a:p>
        </p:txBody>
      </p:sp>
      <p:sp>
        <p:nvSpPr>
          <p:cNvPr id="5" name="4 CuadroTexto"/>
          <p:cNvSpPr txBox="1">
            <a:spLocks noChangeArrowheads="1"/>
          </p:cNvSpPr>
          <p:nvPr/>
        </p:nvSpPr>
        <p:spPr bwMode="auto">
          <a:xfrm>
            <a:off x="4146082" y="1415214"/>
            <a:ext cx="2671763" cy="1169551"/>
          </a:xfrm>
          <a:prstGeom prst="rect">
            <a:avLst/>
          </a:prstGeom>
          <a:noFill/>
          <a:ln w="9525">
            <a:noFill/>
            <a:miter lim="800000"/>
            <a:headEnd/>
            <a:tailEnd/>
          </a:ln>
        </p:spPr>
        <p:txBody>
          <a:bodyPr wrap="square">
            <a:spAutoFit/>
          </a:bodyPr>
          <a:lstStyle/>
          <a:p>
            <a:r>
              <a:rPr lang="es-CO" sz="1400" dirty="0">
                <a:latin typeface="+mj-lt"/>
                <a:cs typeface="Arial" pitchFamily="34" charset="0"/>
              </a:rPr>
              <a:t>(+) Ventas</a:t>
            </a:r>
          </a:p>
          <a:p>
            <a:r>
              <a:rPr lang="es-CO" sz="1400" dirty="0">
                <a:latin typeface="+mj-lt"/>
                <a:cs typeface="Arial" pitchFamily="34" charset="0"/>
              </a:rPr>
              <a:t>(-) Costo de Ventas</a:t>
            </a:r>
          </a:p>
          <a:p>
            <a:r>
              <a:rPr lang="es-CO" sz="1400" b="1" dirty="0">
                <a:latin typeface="+mj-lt"/>
                <a:cs typeface="Arial" pitchFamily="34" charset="0"/>
              </a:rPr>
              <a:t>= Utilidad Bruta</a:t>
            </a:r>
          </a:p>
          <a:p>
            <a:r>
              <a:rPr lang="es-CO" sz="1400" dirty="0">
                <a:latin typeface="+mj-lt"/>
                <a:cs typeface="Arial" pitchFamily="34" charset="0"/>
              </a:rPr>
              <a:t>(-) Gastos de Administración</a:t>
            </a:r>
          </a:p>
          <a:p>
            <a:r>
              <a:rPr lang="es-CO" sz="1400" dirty="0">
                <a:latin typeface="+mj-lt"/>
                <a:cs typeface="Arial" pitchFamily="34" charset="0"/>
              </a:rPr>
              <a:t>(-) Gastos de Ventas</a:t>
            </a:r>
            <a:endParaRPr lang="es-CO" sz="2000" dirty="0">
              <a:latin typeface="+mj-lt"/>
              <a:cs typeface="Arial" pitchFamily="34" charset="0"/>
            </a:endParaRPr>
          </a:p>
        </p:txBody>
      </p:sp>
      <p:sp>
        <p:nvSpPr>
          <p:cNvPr id="6" name="5 Rectángulo"/>
          <p:cNvSpPr/>
          <p:nvPr/>
        </p:nvSpPr>
        <p:spPr>
          <a:xfrm>
            <a:off x="4132365" y="3106607"/>
            <a:ext cx="2743200" cy="10522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600" dirty="0">
              <a:latin typeface="+mj-lt"/>
              <a:cs typeface="Arial" pitchFamily="34" charset="0"/>
            </a:endParaRPr>
          </a:p>
        </p:txBody>
      </p:sp>
      <p:sp>
        <p:nvSpPr>
          <p:cNvPr id="7" name="6 CuadroTexto"/>
          <p:cNvSpPr txBox="1">
            <a:spLocks noChangeArrowheads="1"/>
          </p:cNvSpPr>
          <p:nvPr/>
        </p:nvSpPr>
        <p:spPr bwMode="auto">
          <a:xfrm>
            <a:off x="4146082" y="3160829"/>
            <a:ext cx="2728912" cy="954107"/>
          </a:xfrm>
          <a:prstGeom prst="rect">
            <a:avLst/>
          </a:prstGeom>
          <a:noFill/>
          <a:ln w="9525">
            <a:noFill/>
            <a:miter lim="800000"/>
            <a:headEnd/>
            <a:tailEnd/>
          </a:ln>
        </p:spPr>
        <p:txBody>
          <a:bodyPr wrap="square">
            <a:spAutoFit/>
          </a:bodyPr>
          <a:lstStyle/>
          <a:p>
            <a:r>
              <a:rPr lang="es-CO" sz="1400" dirty="0">
                <a:latin typeface="+mj-lt"/>
                <a:cs typeface="Arial" pitchFamily="34" charset="0"/>
              </a:rPr>
              <a:t>(-) Intereses</a:t>
            </a:r>
          </a:p>
          <a:p>
            <a:r>
              <a:rPr lang="es-CO" sz="1400" b="1" dirty="0">
                <a:latin typeface="+mj-lt"/>
                <a:cs typeface="Arial" pitchFamily="34" charset="0"/>
              </a:rPr>
              <a:t>= Utilidad </a:t>
            </a:r>
            <a:r>
              <a:rPr lang="es-CO" sz="1400" b="1" dirty="0" smtClean="0">
                <a:latin typeface="+mj-lt"/>
                <a:cs typeface="Arial" pitchFamily="34" charset="0"/>
              </a:rPr>
              <a:t>antes </a:t>
            </a:r>
            <a:r>
              <a:rPr lang="es-CO" sz="1400" b="1" dirty="0">
                <a:latin typeface="+mj-lt"/>
                <a:cs typeface="Arial" pitchFamily="34" charset="0"/>
              </a:rPr>
              <a:t>de Impuestos</a:t>
            </a:r>
          </a:p>
          <a:p>
            <a:r>
              <a:rPr lang="es-CO" sz="1400" dirty="0">
                <a:latin typeface="+mj-lt"/>
                <a:cs typeface="Arial" pitchFamily="34" charset="0"/>
              </a:rPr>
              <a:t>(-) impuesto de Renta</a:t>
            </a:r>
            <a:endParaRPr lang="es-CO" sz="1400" b="1" dirty="0">
              <a:latin typeface="+mj-lt"/>
              <a:cs typeface="Arial" pitchFamily="34" charset="0"/>
            </a:endParaRPr>
          </a:p>
          <a:p>
            <a:r>
              <a:rPr lang="es-CO" sz="1400" b="1" dirty="0">
                <a:latin typeface="+mj-lt"/>
                <a:cs typeface="Arial" pitchFamily="34" charset="0"/>
              </a:rPr>
              <a:t>=  Utilidad Neta</a:t>
            </a:r>
            <a:endParaRPr lang="es-CO" sz="2000" b="1" dirty="0">
              <a:latin typeface="+mj-lt"/>
              <a:cs typeface="Arial" pitchFamily="34" charset="0"/>
            </a:endParaRPr>
          </a:p>
        </p:txBody>
      </p:sp>
      <p:sp>
        <p:nvSpPr>
          <p:cNvPr id="8" name="7 CuadroTexto"/>
          <p:cNvSpPr txBox="1">
            <a:spLocks noChangeArrowheads="1"/>
          </p:cNvSpPr>
          <p:nvPr/>
        </p:nvSpPr>
        <p:spPr bwMode="auto">
          <a:xfrm>
            <a:off x="4160940" y="2763706"/>
            <a:ext cx="3792476" cy="307975"/>
          </a:xfrm>
          <a:prstGeom prst="rect">
            <a:avLst/>
          </a:prstGeom>
          <a:solidFill>
            <a:schemeClr val="accent3">
              <a:lumMod val="20000"/>
              <a:lumOff val="80000"/>
            </a:schemeClr>
          </a:solidFill>
          <a:ln w="9525">
            <a:noFill/>
            <a:miter lim="800000"/>
            <a:headEnd/>
            <a:tailEnd/>
          </a:ln>
        </p:spPr>
        <p:txBody>
          <a:bodyPr wrap="square">
            <a:spAutoFit/>
          </a:bodyPr>
          <a:lstStyle/>
          <a:p>
            <a:r>
              <a:rPr lang="es-CO" sz="1400" b="1" dirty="0">
                <a:latin typeface="+mj-lt"/>
                <a:cs typeface="Arial" pitchFamily="34" charset="0"/>
              </a:rPr>
              <a:t>= Utilidad Operacional</a:t>
            </a:r>
          </a:p>
        </p:txBody>
      </p:sp>
      <p:sp>
        <p:nvSpPr>
          <p:cNvPr id="9" name="8 Rectángulo"/>
          <p:cNvSpPr/>
          <p:nvPr/>
        </p:nvSpPr>
        <p:spPr>
          <a:xfrm>
            <a:off x="1074840" y="1334956"/>
            <a:ext cx="2286000" cy="27273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600">
              <a:latin typeface="+mj-lt"/>
            </a:endParaRPr>
          </a:p>
        </p:txBody>
      </p:sp>
      <p:sp>
        <p:nvSpPr>
          <p:cNvPr id="10" name="9 Rectángulo"/>
          <p:cNvSpPr/>
          <p:nvPr/>
        </p:nvSpPr>
        <p:spPr>
          <a:xfrm>
            <a:off x="2232127" y="1334956"/>
            <a:ext cx="1143000" cy="18891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600">
              <a:latin typeface="+mj-lt"/>
            </a:endParaRPr>
          </a:p>
        </p:txBody>
      </p:sp>
      <p:sp>
        <p:nvSpPr>
          <p:cNvPr id="11" name="10 Rectángulo"/>
          <p:cNvSpPr/>
          <p:nvPr/>
        </p:nvSpPr>
        <p:spPr>
          <a:xfrm>
            <a:off x="2232127" y="3215903"/>
            <a:ext cx="1143000" cy="846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600">
              <a:latin typeface="+mj-lt"/>
            </a:endParaRPr>
          </a:p>
        </p:txBody>
      </p:sp>
      <p:cxnSp>
        <p:nvCxnSpPr>
          <p:cNvPr id="13" name="12 Conector recto"/>
          <p:cNvCxnSpPr/>
          <p:nvPr/>
        </p:nvCxnSpPr>
        <p:spPr>
          <a:xfrm rot="5400000">
            <a:off x="526627" y="3683013"/>
            <a:ext cx="22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1660627" y="4817013"/>
            <a:ext cx="1000125"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10800000">
            <a:off x="3786043" y="2872797"/>
            <a:ext cx="357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3012836" y="3646004"/>
            <a:ext cx="1548000"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9 CuadroTexto"/>
          <p:cNvSpPr txBox="1">
            <a:spLocks noChangeArrowheads="1"/>
          </p:cNvSpPr>
          <p:nvPr/>
        </p:nvSpPr>
        <p:spPr bwMode="auto">
          <a:xfrm>
            <a:off x="2273874" y="4446915"/>
            <a:ext cx="2643188" cy="323850"/>
          </a:xfrm>
          <a:prstGeom prst="rect">
            <a:avLst/>
          </a:prstGeom>
          <a:noFill/>
          <a:ln w="9525">
            <a:noFill/>
            <a:miter lim="800000"/>
            <a:headEnd/>
            <a:tailEnd/>
          </a:ln>
        </p:spPr>
        <p:txBody>
          <a:bodyPr>
            <a:spAutoFit/>
          </a:bodyPr>
          <a:lstStyle/>
          <a:p>
            <a:pPr algn="ctr"/>
            <a:r>
              <a:rPr lang="es-CO" sz="1500" b="1" dirty="0">
                <a:latin typeface="+mj-lt"/>
                <a:cs typeface="Arial" pitchFamily="34" charset="0"/>
              </a:rPr>
              <a:t>Ut. </a:t>
            </a:r>
            <a:r>
              <a:rPr lang="es-CO" sz="1500" b="1" dirty="0" err="1">
                <a:latin typeface="+mj-lt"/>
                <a:cs typeface="Arial" pitchFamily="34" charset="0"/>
              </a:rPr>
              <a:t>Op</a:t>
            </a:r>
            <a:r>
              <a:rPr lang="es-CO" sz="1500" b="1" dirty="0">
                <a:latin typeface="+mj-lt"/>
                <a:cs typeface="Arial" pitchFamily="34" charset="0"/>
              </a:rPr>
              <a:t>. (1 – </a:t>
            </a:r>
            <a:r>
              <a:rPr lang="es-CO" sz="1500" b="1" dirty="0" err="1">
                <a:latin typeface="+mj-lt"/>
                <a:cs typeface="Arial" pitchFamily="34" charset="0"/>
              </a:rPr>
              <a:t>Tx</a:t>
            </a:r>
            <a:r>
              <a:rPr lang="es-CO" sz="1500" b="1" dirty="0">
                <a:latin typeface="+mj-lt"/>
                <a:cs typeface="Arial" pitchFamily="34" charset="0"/>
              </a:rPr>
              <a:t>)</a:t>
            </a:r>
          </a:p>
        </p:txBody>
      </p:sp>
      <p:cxnSp>
        <p:nvCxnSpPr>
          <p:cNvPr id="18" name="17 Conector recto"/>
          <p:cNvCxnSpPr/>
          <p:nvPr/>
        </p:nvCxnSpPr>
        <p:spPr>
          <a:xfrm>
            <a:off x="2773937" y="4732665"/>
            <a:ext cx="1714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23 CuadroTexto"/>
          <p:cNvSpPr txBox="1">
            <a:spLocks noChangeArrowheads="1"/>
          </p:cNvSpPr>
          <p:nvPr/>
        </p:nvSpPr>
        <p:spPr bwMode="auto">
          <a:xfrm>
            <a:off x="2372944" y="4709187"/>
            <a:ext cx="2643188" cy="323850"/>
          </a:xfrm>
          <a:prstGeom prst="rect">
            <a:avLst/>
          </a:prstGeom>
          <a:noFill/>
          <a:ln w="9525">
            <a:noFill/>
            <a:miter lim="800000"/>
            <a:headEnd/>
            <a:tailEnd/>
          </a:ln>
        </p:spPr>
        <p:txBody>
          <a:bodyPr>
            <a:spAutoFit/>
          </a:bodyPr>
          <a:lstStyle/>
          <a:p>
            <a:pPr algn="ctr"/>
            <a:r>
              <a:rPr lang="es-CO" sz="1500" b="1" dirty="0">
                <a:latin typeface="+mj-lt"/>
                <a:cs typeface="Arial" pitchFamily="34" charset="0"/>
              </a:rPr>
              <a:t>Total Activos</a:t>
            </a:r>
          </a:p>
        </p:txBody>
      </p:sp>
      <p:sp>
        <p:nvSpPr>
          <p:cNvPr id="20" name="25 CuadroTexto"/>
          <p:cNvSpPr txBox="1">
            <a:spLocks noChangeArrowheads="1"/>
          </p:cNvSpPr>
          <p:nvPr/>
        </p:nvSpPr>
        <p:spPr bwMode="auto">
          <a:xfrm>
            <a:off x="4590037" y="4567565"/>
            <a:ext cx="1928812" cy="323850"/>
          </a:xfrm>
          <a:prstGeom prst="rect">
            <a:avLst/>
          </a:prstGeom>
          <a:noFill/>
          <a:ln w="9525">
            <a:noFill/>
            <a:miter lim="800000"/>
            <a:headEnd/>
            <a:tailEnd/>
          </a:ln>
        </p:spPr>
        <p:txBody>
          <a:bodyPr>
            <a:spAutoFit/>
          </a:bodyPr>
          <a:lstStyle/>
          <a:p>
            <a:r>
              <a:rPr lang="es-CO" sz="1500" b="1">
                <a:latin typeface="+mj-lt"/>
                <a:cs typeface="Arial" pitchFamily="34" charset="0"/>
              </a:rPr>
              <a:t>= ROpA</a:t>
            </a:r>
          </a:p>
        </p:txBody>
      </p:sp>
      <p:sp>
        <p:nvSpPr>
          <p:cNvPr id="22" name="16 CuadroTexto"/>
          <p:cNvSpPr txBox="1">
            <a:spLocks noChangeArrowheads="1"/>
          </p:cNvSpPr>
          <p:nvPr/>
        </p:nvSpPr>
        <p:spPr bwMode="auto">
          <a:xfrm>
            <a:off x="6714895" y="1744788"/>
            <a:ext cx="1336612" cy="646331"/>
          </a:xfrm>
          <a:prstGeom prst="rect">
            <a:avLst/>
          </a:prstGeom>
          <a:noFill/>
          <a:ln w="9525">
            <a:noFill/>
            <a:miter lim="800000"/>
            <a:headEnd/>
            <a:tailEnd/>
          </a:ln>
        </p:spPr>
        <p:txBody>
          <a:bodyPr wrap="square">
            <a:spAutoFit/>
          </a:bodyPr>
          <a:lstStyle/>
          <a:p>
            <a:pPr algn="ctr"/>
            <a:r>
              <a:rPr lang="es-CO" sz="1200" dirty="0">
                <a:latin typeface="+mj-lt"/>
                <a:cs typeface="Arial" pitchFamily="34" charset="0"/>
              </a:rPr>
              <a:t>Efectos de la estructura Operacional</a:t>
            </a:r>
          </a:p>
        </p:txBody>
      </p:sp>
      <p:sp>
        <p:nvSpPr>
          <p:cNvPr id="24" name="17 CuadroTexto"/>
          <p:cNvSpPr txBox="1">
            <a:spLocks noChangeArrowheads="1"/>
          </p:cNvSpPr>
          <p:nvPr/>
        </p:nvSpPr>
        <p:spPr bwMode="auto">
          <a:xfrm>
            <a:off x="6691464" y="3209973"/>
            <a:ext cx="1469611" cy="646331"/>
          </a:xfrm>
          <a:prstGeom prst="rect">
            <a:avLst/>
          </a:prstGeom>
          <a:noFill/>
          <a:ln w="9525">
            <a:noFill/>
            <a:miter lim="800000"/>
            <a:headEnd/>
            <a:tailEnd/>
          </a:ln>
        </p:spPr>
        <p:txBody>
          <a:bodyPr wrap="square">
            <a:spAutoFit/>
          </a:bodyPr>
          <a:lstStyle/>
          <a:p>
            <a:pPr algn="ctr"/>
            <a:r>
              <a:rPr lang="es-CO" sz="1200" dirty="0">
                <a:latin typeface="+mj-lt"/>
                <a:cs typeface="Arial" pitchFamily="34" charset="0"/>
              </a:rPr>
              <a:t>Efectos de la estructura Financiera</a:t>
            </a:r>
          </a:p>
        </p:txBody>
      </p:sp>
      <p:cxnSp>
        <p:nvCxnSpPr>
          <p:cNvPr id="25" name="12 Conector recto"/>
          <p:cNvCxnSpPr/>
          <p:nvPr/>
        </p:nvCxnSpPr>
        <p:spPr>
          <a:xfrm flipV="1">
            <a:off x="6896632" y="2684973"/>
            <a:ext cx="104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13 Conector recto de flecha"/>
          <p:cNvCxnSpPr/>
          <p:nvPr/>
        </p:nvCxnSpPr>
        <p:spPr>
          <a:xfrm rot="5400000" flipH="1" flipV="1">
            <a:off x="7369859" y="2104790"/>
            <a:ext cx="1152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12 Conector recto"/>
          <p:cNvCxnSpPr/>
          <p:nvPr/>
        </p:nvCxnSpPr>
        <p:spPr>
          <a:xfrm flipV="1">
            <a:off x="6895131" y="3099926"/>
            <a:ext cx="104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13 Conector recto de flecha"/>
          <p:cNvCxnSpPr/>
          <p:nvPr/>
        </p:nvCxnSpPr>
        <p:spPr>
          <a:xfrm rot="16200000" flipH="1">
            <a:off x="7450210" y="3605776"/>
            <a:ext cx="10080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16 CuadroTexto"/>
          <p:cNvSpPr txBox="1">
            <a:spLocks noChangeArrowheads="1"/>
          </p:cNvSpPr>
          <p:nvPr/>
        </p:nvSpPr>
        <p:spPr bwMode="auto">
          <a:xfrm rot="16200000">
            <a:off x="7499711" y="1936771"/>
            <a:ext cx="1336612" cy="276999"/>
          </a:xfrm>
          <a:prstGeom prst="rect">
            <a:avLst/>
          </a:prstGeom>
          <a:noFill/>
          <a:ln w="9525">
            <a:noFill/>
            <a:miter lim="800000"/>
            <a:headEnd/>
            <a:tailEnd/>
          </a:ln>
        </p:spPr>
        <p:txBody>
          <a:bodyPr wrap="square">
            <a:spAutoFit/>
          </a:bodyPr>
          <a:lstStyle/>
          <a:p>
            <a:pPr algn="ctr"/>
            <a:r>
              <a:rPr lang="es-CO" sz="1200" b="1" dirty="0" smtClean="0">
                <a:latin typeface="+mj-lt"/>
                <a:cs typeface="Arial" pitchFamily="34" charset="0"/>
              </a:rPr>
              <a:t>Riesgo operativo</a:t>
            </a:r>
            <a:endParaRPr lang="es-CO" sz="1200" b="1" dirty="0">
              <a:latin typeface="+mj-lt"/>
              <a:cs typeface="Arial" pitchFamily="34" charset="0"/>
            </a:endParaRPr>
          </a:p>
        </p:txBody>
      </p:sp>
      <p:sp>
        <p:nvSpPr>
          <p:cNvPr id="30" name="16 CuadroTexto"/>
          <p:cNvSpPr txBox="1">
            <a:spLocks noChangeArrowheads="1"/>
          </p:cNvSpPr>
          <p:nvPr/>
        </p:nvSpPr>
        <p:spPr bwMode="auto">
          <a:xfrm rot="16200000">
            <a:off x="7498205" y="3553869"/>
            <a:ext cx="1336612" cy="276999"/>
          </a:xfrm>
          <a:prstGeom prst="rect">
            <a:avLst/>
          </a:prstGeom>
          <a:noFill/>
          <a:ln w="9525">
            <a:noFill/>
            <a:miter lim="800000"/>
            <a:headEnd/>
            <a:tailEnd/>
          </a:ln>
        </p:spPr>
        <p:txBody>
          <a:bodyPr wrap="square">
            <a:spAutoFit/>
          </a:bodyPr>
          <a:lstStyle/>
          <a:p>
            <a:pPr algn="ctr"/>
            <a:r>
              <a:rPr lang="es-CO" sz="1200" b="1" dirty="0" smtClean="0">
                <a:latin typeface="+mj-lt"/>
                <a:cs typeface="Arial" pitchFamily="34" charset="0"/>
              </a:rPr>
              <a:t>Riesgo financiero</a:t>
            </a:r>
            <a:endParaRPr lang="es-CO" sz="1200" b="1" dirty="0">
              <a:latin typeface="+mj-lt"/>
              <a:cs typeface="Arial" pitchFamily="34" charset="0"/>
            </a:endParaRPr>
          </a:p>
        </p:txBody>
      </p:sp>
      <p:sp>
        <p:nvSpPr>
          <p:cNvPr id="31" name="Rectángulo 30"/>
          <p:cNvSpPr/>
          <p:nvPr/>
        </p:nvSpPr>
        <p:spPr>
          <a:xfrm>
            <a:off x="4212832" y="3211940"/>
            <a:ext cx="1080120" cy="216000"/>
          </a:xfrm>
          <a:prstGeom prst="rect">
            <a:avLst/>
          </a:prstGeom>
          <a:noFill/>
          <a:ln w="19050">
            <a:solidFill>
              <a:srgbClr val="FF33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atin typeface="+mj-lt"/>
            </a:endParaRPr>
          </a:p>
        </p:txBody>
      </p:sp>
      <p:sp>
        <p:nvSpPr>
          <p:cNvPr id="33" name="Rectángulo 32"/>
          <p:cNvSpPr/>
          <p:nvPr/>
        </p:nvSpPr>
        <p:spPr>
          <a:xfrm>
            <a:off x="4171714" y="1690657"/>
            <a:ext cx="1800000" cy="216000"/>
          </a:xfrm>
          <a:prstGeom prst="rect">
            <a:avLst/>
          </a:prstGeom>
          <a:noFill/>
          <a:ln w="19050">
            <a:solidFill>
              <a:srgbClr val="FF33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atin typeface="+mj-lt"/>
            </a:endParaRPr>
          </a:p>
        </p:txBody>
      </p:sp>
      <p:sp>
        <p:nvSpPr>
          <p:cNvPr id="34" name="Rectángulo 33"/>
          <p:cNvSpPr/>
          <p:nvPr/>
        </p:nvSpPr>
        <p:spPr>
          <a:xfrm>
            <a:off x="4194097" y="2092650"/>
            <a:ext cx="2520798" cy="492115"/>
          </a:xfrm>
          <a:prstGeom prst="rect">
            <a:avLst/>
          </a:prstGeom>
          <a:noFill/>
          <a:ln w="19050">
            <a:solidFill>
              <a:srgbClr val="FF33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atin typeface="+mj-lt"/>
            </a:endParaRPr>
          </a:p>
        </p:txBody>
      </p:sp>
      <p:sp>
        <p:nvSpPr>
          <p:cNvPr id="39" name="22 CuadroTexto"/>
          <p:cNvSpPr txBox="1">
            <a:spLocks noChangeArrowheads="1"/>
          </p:cNvSpPr>
          <p:nvPr/>
        </p:nvSpPr>
        <p:spPr bwMode="auto">
          <a:xfrm>
            <a:off x="966193" y="5299170"/>
            <a:ext cx="6858000" cy="738664"/>
          </a:xfrm>
          <a:prstGeom prst="rect">
            <a:avLst/>
          </a:prstGeom>
          <a:noFill/>
          <a:ln w="9525">
            <a:noFill/>
            <a:miter lim="800000"/>
            <a:headEnd/>
            <a:tailEnd/>
          </a:ln>
        </p:spPr>
        <p:txBody>
          <a:bodyPr wrap="square">
            <a:spAutoFit/>
          </a:bodyPr>
          <a:lstStyle/>
          <a:p>
            <a:pPr algn="ctr">
              <a:buClr>
                <a:schemeClr val="tx1">
                  <a:lumMod val="75000"/>
                  <a:lumOff val="25000"/>
                </a:schemeClr>
              </a:buClr>
            </a:pPr>
            <a:r>
              <a:rPr lang="es-ES" sz="1400" dirty="0">
                <a:solidFill>
                  <a:srgbClr val="FF5050"/>
                </a:solidFill>
                <a:latin typeface="+mj-lt"/>
                <a:cs typeface="Arial" pitchFamily="34" charset="0"/>
              </a:rPr>
              <a:t>Las decisiones de </a:t>
            </a:r>
            <a:r>
              <a:rPr lang="es-ES" sz="1400" dirty="0" smtClean="0">
                <a:solidFill>
                  <a:srgbClr val="FF5050"/>
                </a:solidFill>
                <a:latin typeface="+mj-lt"/>
                <a:cs typeface="Arial" pitchFamily="34" charset="0"/>
              </a:rPr>
              <a:t>proyectos hacen parte del direccionamiento estratégico del negocio, </a:t>
            </a:r>
          </a:p>
          <a:p>
            <a:pPr algn="ctr">
              <a:buClr>
                <a:schemeClr val="tx1">
                  <a:lumMod val="75000"/>
                  <a:lumOff val="25000"/>
                </a:schemeClr>
              </a:buClr>
            </a:pPr>
            <a:r>
              <a:rPr lang="es-ES" sz="1400" dirty="0" smtClean="0">
                <a:solidFill>
                  <a:srgbClr val="FF5050"/>
                </a:solidFill>
                <a:latin typeface="+mj-lt"/>
                <a:cs typeface="Arial" pitchFamily="34" charset="0"/>
              </a:rPr>
              <a:t>y afectan los costos y gastos de </a:t>
            </a:r>
            <a:r>
              <a:rPr lang="es-ES" sz="1400" dirty="0">
                <a:solidFill>
                  <a:srgbClr val="FF5050"/>
                </a:solidFill>
                <a:latin typeface="+mj-lt"/>
                <a:cs typeface="Arial" pitchFamily="34" charset="0"/>
              </a:rPr>
              <a:t>la empresa y por </a:t>
            </a:r>
            <a:r>
              <a:rPr lang="es-ES" sz="1400" dirty="0" smtClean="0">
                <a:solidFill>
                  <a:srgbClr val="FF5050"/>
                </a:solidFill>
                <a:latin typeface="+mj-lt"/>
                <a:cs typeface="Arial" pitchFamily="34" charset="0"/>
              </a:rPr>
              <a:t>consiguiente, </a:t>
            </a:r>
          </a:p>
          <a:p>
            <a:pPr algn="ctr">
              <a:buClr>
                <a:schemeClr val="tx1">
                  <a:lumMod val="75000"/>
                  <a:lumOff val="25000"/>
                </a:schemeClr>
              </a:buClr>
            </a:pPr>
            <a:r>
              <a:rPr lang="es-ES" sz="1400" dirty="0" smtClean="0">
                <a:solidFill>
                  <a:srgbClr val="FF5050"/>
                </a:solidFill>
                <a:latin typeface="+mj-lt"/>
                <a:cs typeface="Arial" pitchFamily="34" charset="0"/>
              </a:rPr>
              <a:t>las utilidades, rentabilidad y sostenibilidad futura. </a:t>
            </a:r>
            <a:endParaRPr lang="es-ES" sz="1400" dirty="0">
              <a:solidFill>
                <a:srgbClr val="FF5050"/>
              </a:solidFill>
              <a:latin typeface="+mj-lt"/>
              <a:cs typeface="Arial" pitchFamily="34" charset="0"/>
            </a:endParaRPr>
          </a:p>
        </p:txBody>
      </p:sp>
    </p:spTree>
    <p:extLst>
      <p:ext uri="{BB962C8B-B14F-4D97-AF65-F5344CB8AC3E}">
        <p14:creationId xmlns:p14="http://schemas.microsoft.com/office/powerpoint/2010/main" val="30569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1099965" y="2410685"/>
            <a:ext cx="6678213" cy="1807931"/>
          </a:xfrm>
          <a:prstGeom prst="rect">
            <a:avLst/>
          </a:prstGeom>
          <a:noFill/>
          <a:ln w="9525">
            <a:noFill/>
            <a:miter lim="800000"/>
            <a:headEnd/>
            <a:tailEnd/>
          </a:ln>
        </p:spPr>
        <p:txBody>
          <a:bodyPr wrap="square">
            <a:spAutoFit/>
          </a:bodyPr>
          <a:lstStyle/>
          <a:p>
            <a:pPr algn="ctr">
              <a:buClr>
                <a:srgbClr val="C00000"/>
              </a:buClr>
              <a:defRPr/>
            </a:pPr>
            <a:r>
              <a:rPr lang="es-ES" sz="2000" b="1" i="1" kern="0" dirty="0">
                <a:solidFill>
                  <a:schemeClr val="tx1">
                    <a:lumMod val="75000"/>
                    <a:lumOff val="25000"/>
                  </a:schemeClr>
                </a:solidFill>
                <a:latin typeface="+mj-lt"/>
              </a:rPr>
              <a:t>“Mucho razonamiento y poca observación</a:t>
            </a:r>
          </a:p>
          <a:p>
            <a:pPr algn="ctr">
              <a:buClr>
                <a:srgbClr val="C00000"/>
              </a:buClr>
              <a:defRPr/>
            </a:pPr>
            <a:r>
              <a:rPr lang="es-ES" sz="2000" b="1" i="1" kern="0" dirty="0">
                <a:solidFill>
                  <a:schemeClr val="tx1">
                    <a:lumMod val="75000"/>
                    <a:lumOff val="25000"/>
                  </a:schemeClr>
                </a:solidFill>
                <a:latin typeface="+mj-lt"/>
              </a:rPr>
              <a:t>conducen al error.</a:t>
            </a:r>
          </a:p>
          <a:p>
            <a:pPr algn="ctr">
              <a:buClr>
                <a:srgbClr val="C00000"/>
              </a:buClr>
              <a:defRPr/>
            </a:pPr>
            <a:r>
              <a:rPr lang="es-ES" sz="2000" b="1" i="1" kern="0" dirty="0">
                <a:solidFill>
                  <a:schemeClr val="tx1">
                    <a:lumMod val="75000"/>
                    <a:lumOff val="25000"/>
                  </a:schemeClr>
                </a:solidFill>
                <a:latin typeface="+mj-lt"/>
              </a:rPr>
              <a:t>Mucha observación y poco razonamiento</a:t>
            </a:r>
          </a:p>
          <a:p>
            <a:pPr algn="ctr">
              <a:buClr>
                <a:srgbClr val="C00000"/>
              </a:buClr>
              <a:defRPr/>
            </a:pPr>
            <a:r>
              <a:rPr lang="es-ES" sz="2000" b="1" i="1" kern="0" dirty="0">
                <a:solidFill>
                  <a:schemeClr val="tx1">
                    <a:lumMod val="75000"/>
                    <a:lumOff val="25000"/>
                  </a:schemeClr>
                </a:solidFill>
                <a:latin typeface="+mj-lt"/>
              </a:rPr>
              <a:t>conducen a la verdad”.</a:t>
            </a:r>
          </a:p>
          <a:p>
            <a:pPr algn="ctr">
              <a:buClr>
                <a:srgbClr val="C00000"/>
              </a:buClr>
              <a:defRPr/>
            </a:pPr>
            <a:endParaRPr lang="es-ES" sz="1600" b="1" kern="0" dirty="0">
              <a:solidFill>
                <a:schemeClr val="tx1">
                  <a:lumMod val="75000"/>
                  <a:lumOff val="25000"/>
                </a:schemeClr>
              </a:solidFill>
              <a:latin typeface="+mj-lt"/>
            </a:endParaRPr>
          </a:p>
          <a:p>
            <a:pPr algn="ctr">
              <a:buClr>
                <a:srgbClr val="C00000"/>
              </a:buClr>
              <a:defRPr/>
            </a:pPr>
            <a:r>
              <a:rPr lang="es-ES" sz="1600" b="1" kern="0" dirty="0">
                <a:solidFill>
                  <a:schemeClr val="tx1">
                    <a:lumMod val="75000"/>
                    <a:lumOff val="25000"/>
                  </a:schemeClr>
                </a:solidFill>
                <a:latin typeface="+mj-lt"/>
              </a:rPr>
              <a:t>Alexis </a:t>
            </a:r>
            <a:r>
              <a:rPr lang="es-ES" sz="1600" b="1" kern="0" dirty="0" err="1">
                <a:solidFill>
                  <a:schemeClr val="tx1">
                    <a:lumMod val="75000"/>
                    <a:lumOff val="25000"/>
                  </a:schemeClr>
                </a:solidFill>
                <a:latin typeface="+mj-lt"/>
              </a:rPr>
              <a:t>Carrel</a:t>
            </a:r>
            <a:r>
              <a:rPr lang="es-ES" sz="1600" b="1" kern="0" dirty="0">
                <a:solidFill>
                  <a:schemeClr val="tx1">
                    <a:lumMod val="75000"/>
                    <a:lumOff val="25000"/>
                  </a:schemeClr>
                </a:solidFill>
                <a:latin typeface="+mj-lt"/>
              </a:rPr>
              <a:t>.</a:t>
            </a:r>
            <a:endParaRPr lang="en-US" sz="1600" b="1" kern="0" dirty="0">
              <a:solidFill>
                <a:schemeClr val="tx1">
                  <a:lumMod val="75000"/>
                  <a:lumOff val="25000"/>
                </a:schemeClr>
              </a:solidFill>
              <a:latin typeface="+mj-lt"/>
            </a:endParaRPr>
          </a:p>
        </p:txBody>
      </p:sp>
      <p:sp>
        <p:nvSpPr>
          <p:cNvPr id="3" name="Marcador de texto 2"/>
          <p:cNvSpPr>
            <a:spLocks noGrp="1"/>
          </p:cNvSpPr>
          <p:nvPr>
            <p:ph type="body" sz="quarter" idx="11"/>
          </p:nvPr>
        </p:nvSpPr>
        <p:spPr/>
        <p:txBody>
          <a:bodyPr/>
          <a:lstStyle/>
          <a:p>
            <a:r>
              <a:rPr lang="es-CO" dirty="0" smtClean="0"/>
              <a:t>UN REFLEXIÓN</a:t>
            </a:r>
            <a:endParaRPr lang="es-ES" dirty="0"/>
          </a:p>
        </p:txBody>
      </p:sp>
      <p:sp>
        <p:nvSpPr>
          <p:cNvPr id="6" name="Marcador de texto 5"/>
          <p:cNvSpPr>
            <a:spLocks noGrp="1"/>
          </p:cNvSpPr>
          <p:nvPr>
            <p:ph type="body" sz="quarter" idx="19"/>
          </p:nvPr>
        </p:nvSpPr>
        <p:spPr/>
        <p:txBody>
          <a:bodyPr/>
          <a:lstStyle/>
          <a:p>
            <a:endParaRPr lang="es-ES"/>
          </a:p>
        </p:txBody>
      </p:sp>
    </p:spTree>
    <p:extLst>
      <p:ext uri="{BB962C8B-B14F-4D97-AF65-F5344CB8AC3E}">
        <p14:creationId xmlns:p14="http://schemas.microsoft.com/office/powerpoint/2010/main" val="363539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CO" dirty="0" smtClean="0"/>
              <a:t>HOJA DE RUTA DEL RETO</a:t>
            </a:r>
            <a:endParaRPr lang="es-ES" dirty="0"/>
          </a:p>
        </p:txBody>
      </p:sp>
      <p:sp>
        <p:nvSpPr>
          <p:cNvPr id="3" name="Marcador de texto 2"/>
          <p:cNvSpPr>
            <a:spLocks noGrp="1"/>
          </p:cNvSpPr>
          <p:nvPr>
            <p:ph type="body" sz="quarter" idx="19"/>
          </p:nvPr>
        </p:nvSpPr>
        <p:spPr/>
        <p:txBody>
          <a:bodyPr/>
          <a:lstStyle/>
          <a:p>
            <a:endParaRPr lang="es-ES"/>
          </a:p>
        </p:txBody>
      </p:sp>
      <p:sp>
        <p:nvSpPr>
          <p:cNvPr id="34" name="Rectángulo 33"/>
          <p:cNvSpPr/>
          <p:nvPr/>
        </p:nvSpPr>
        <p:spPr>
          <a:xfrm>
            <a:off x="733836" y="1636476"/>
            <a:ext cx="2864502" cy="4493538"/>
          </a:xfrm>
          <a:prstGeom prst="rect">
            <a:avLst/>
          </a:prstGeom>
        </p:spPr>
        <p:txBody>
          <a:bodyPr wrap="square">
            <a:spAutoFit/>
          </a:bodyPr>
          <a:lstStyle/>
          <a:p>
            <a:pPr algn="just"/>
            <a:r>
              <a:rPr lang="es-CO" b="1" dirty="0" smtClean="0">
                <a:solidFill>
                  <a:schemeClr val="tx1">
                    <a:lumMod val="65000"/>
                    <a:lumOff val="35000"/>
                  </a:schemeClr>
                </a:solidFill>
                <a:latin typeface="+mj-lt"/>
              </a:rPr>
              <a:t>Análisis de entorno</a:t>
            </a: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latin typeface="+mj-lt"/>
              </a:rPr>
              <a:t>Información del sector.</a:t>
            </a: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rPr>
              <a:t>Benchmarking</a:t>
            </a:r>
            <a:r>
              <a:rPr lang="es-CO" sz="1400" dirty="0" smtClean="0">
                <a:solidFill>
                  <a:schemeClr val="tx1">
                    <a:lumMod val="65000"/>
                    <a:lumOff val="35000"/>
                  </a:schemeClr>
                </a:solidFill>
                <a:latin typeface="+mj-lt"/>
              </a:rPr>
              <a:t>.</a:t>
            </a:r>
            <a:endParaRPr lang="es-CO" sz="1400" dirty="0">
              <a:solidFill>
                <a:schemeClr val="tx1">
                  <a:lumMod val="65000"/>
                  <a:lumOff val="35000"/>
                </a:schemeClr>
              </a:solidFill>
              <a:latin typeface="+mj-lt"/>
            </a:endParaRPr>
          </a:p>
          <a:p>
            <a:pPr algn="just"/>
            <a:endParaRPr lang="es-CO" sz="2000" b="1" dirty="0" smtClean="0">
              <a:solidFill>
                <a:schemeClr val="tx1">
                  <a:lumMod val="65000"/>
                  <a:lumOff val="35000"/>
                </a:schemeClr>
              </a:solidFill>
              <a:latin typeface="+mj-lt"/>
            </a:endParaRPr>
          </a:p>
          <a:p>
            <a:pPr algn="just"/>
            <a:endParaRPr lang="es-CO" sz="1200" b="1" dirty="0" smtClean="0">
              <a:solidFill>
                <a:schemeClr val="tx1">
                  <a:lumMod val="65000"/>
                  <a:lumOff val="35000"/>
                </a:schemeClr>
              </a:solidFill>
              <a:latin typeface="+mj-lt"/>
            </a:endParaRPr>
          </a:p>
          <a:p>
            <a:pPr algn="just"/>
            <a:r>
              <a:rPr lang="es-CO" b="1" dirty="0" smtClean="0">
                <a:solidFill>
                  <a:schemeClr val="tx1">
                    <a:lumMod val="65000"/>
                    <a:lumOff val="35000"/>
                  </a:schemeClr>
                </a:solidFill>
                <a:latin typeface="+mj-lt"/>
              </a:rPr>
              <a:t>Análisis financiero</a:t>
            </a: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latin typeface="+mj-lt"/>
              </a:rPr>
              <a:t>Factores cuantitativos.</a:t>
            </a: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latin typeface="+mj-lt"/>
              </a:rPr>
              <a:t>Factores cualitativos. </a:t>
            </a:r>
          </a:p>
          <a:p>
            <a:pPr algn="just"/>
            <a:endParaRPr lang="es-CO" sz="2000" b="1" dirty="0" smtClean="0">
              <a:solidFill>
                <a:schemeClr val="tx1">
                  <a:lumMod val="65000"/>
                  <a:lumOff val="35000"/>
                </a:schemeClr>
              </a:solidFill>
              <a:latin typeface="+mj-lt"/>
            </a:endParaRPr>
          </a:p>
          <a:p>
            <a:pPr algn="just"/>
            <a:endParaRPr lang="es-CO" sz="1400" b="1" dirty="0">
              <a:solidFill>
                <a:schemeClr val="tx1">
                  <a:lumMod val="65000"/>
                  <a:lumOff val="35000"/>
                </a:schemeClr>
              </a:solidFill>
              <a:latin typeface="+mj-lt"/>
            </a:endParaRPr>
          </a:p>
          <a:p>
            <a:pPr algn="just"/>
            <a:r>
              <a:rPr lang="es-ES" b="1" dirty="0">
                <a:solidFill>
                  <a:schemeClr val="tx1">
                    <a:lumMod val="65000"/>
                    <a:lumOff val="35000"/>
                  </a:schemeClr>
                </a:solidFill>
                <a:latin typeface="+mj-lt"/>
              </a:rPr>
              <a:t>Flujo de caja y riesgo</a:t>
            </a: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latin typeface="+mj-lt"/>
              </a:rPr>
              <a:t>Construcción del flujo de caja.</a:t>
            </a:r>
            <a:endParaRPr lang="es-CO" sz="1400" dirty="0">
              <a:solidFill>
                <a:schemeClr val="tx1">
                  <a:lumMod val="65000"/>
                  <a:lumOff val="35000"/>
                </a:schemeClr>
              </a:solidFill>
              <a:latin typeface="+mj-lt"/>
            </a:endParaRP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latin typeface="+mj-lt"/>
              </a:rPr>
              <a:t>Análisis de riesgo. </a:t>
            </a:r>
            <a:endParaRPr lang="es-CO" sz="1400" dirty="0">
              <a:solidFill>
                <a:schemeClr val="tx1">
                  <a:lumMod val="65000"/>
                  <a:lumOff val="35000"/>
                </a:schemeClr>
              </a:solidFill>
              <a:latin typeface="+mj-lt"/>
            </a:endParaRPr>
          </a:p>
          <a:p>
            <a:pPr algn="just"/>
            <a:endParaRPr lang="es-CO" sz="3600" b="1" dirty="0" smtClean="0">
              <a:solidFill>
                <a:schemeClr val="tx1">
                  <a:lumMod val="65000"/>
                  <a:lumOff val="35000"/>
                </a:schemeClr>
              </a:solidFill>
              <a:latin typeface="+mj-lt"/>
            </a:endParaRPr>
          </a:p>
          <a:p>
            <a:pPr algn="just"/>
            <a:r>
              <a:rPr lang="es-CO" b="1" dirty="0" smtClean="0">
                <a:solidFill>
                  <a:schemeClr val="tx1">
                    <a:lumMod val="65000"/>
                    <a:lumOff val="35000"/>
                  </a:schemeClr>
                </a:solidFill>
                <a:latin typeface="+mj-lt"/>
              </a:rPr>
              <a:t>Productos financieros</a:t>
            </a: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latin typeface="+mj-lt"/>
              </a:rPr>
              <a:t>Consolidación proyecto.</a:t>
            </a:r>
            <a:endParaRPr lang="es-CO" sz="1400" dirty="0">
              <a:solidFill>
                <a:schemeClr val="tx1">
                  <a:lumMod val="65000"/>
                  <a:lumOff val="35000"/>
                </a:schemeClr>
              </a:solidFill>
              <a:latin typeface="+mj-lt"/>
            </a:endParaRPr>
          </a:p>
          <a:p>
            <a:pPr marL="177800" indent="-177800" algn="just">
              <a:buClr>
                <a:srgbClr val="DAA600"/>
              </a:buClr>
              <a:buFont typeface="Arial" panose="020B0604020202020204" pitchFamily="34" charset="0"/>
              <a:buChar char="•"/>
            </a:pPr>
            <a:r>
              <a:rPr lang="es-CO" sz="1400" dirty="0" smtClean="0">
                <a:solidFill>
                  <a:schemeClr val="tx1">
                    <a:lumMod val="65000"/>
                    <a:lumOff val="35000"/>
                  </a:schemeClr>
                </a:solidFill>
                <a:latin typeface="+mj-lt"/>
              </a:rPr>
              <a:t>Realimentación proyecto.</a:t>
            </a:r>
            <a:endParaRPr lang="es-CO" sz="1400" dirty="0">
              <a:solidFill>
                <a:schemeClr val="tx1">
                  <a:lumMod val="65000"/>
                  <a:lumOff val="35000"/>
                </a:schemeClr>
              </a:solidFill>
              <a:latin typeface="+mj-lt"/>
            </a:endParaRPr>
          </a:p>
        </p:txBody>
      </p:sp>
      <p:sp>
        <p:nvSpPr>
          <p:cNvPr id="35" name="Rectángulo 34"/>
          <p:cNvSpPr/>
          <p:nvPr/>
        </p:nvSpPr>
        <p:spPr>
          <a:xfrm>
            <a:off x="371768" y="1133183"/>
            <a:ext cx="3073398" cy="430887"/>
          </a:xfrm>
          <a:prstGeom prst="rect">
            <a:avLst/>
          </a:prstGeom>
        </p:spPr>
        <p:txBody>
          <a:bodyPr wrap="square">
            <a:spAutoFit/>
          </a:bodyPr>
          <a:lstStyle/>
          <a:p>
            <a:pPr algn="ctr"/>
            <a:r>
              <a:rPr lang="es-CO" sz="2200" b="1" dirty="0" smtClean="0">
                <a:solidFill>
                  <a:srgbClr val="DAA600"/>
                </a:solidFill>
                <a:latin typeface="+mj-lt"/>
              </a:rPr>
              <a:t>Componentes</a:t>
            </a:r>
            <a:endParaRPr lang="es-CO" sz="2200" b="1" dirty="0">
              <a:solidFill>
                <a:srgbClr val="DAA600"/>
              </a:solidFill>
              <a:latin typeface="+mj-lt"/>
            </a:endParaRPr>
          </a:p>
        </p:txBody>
      </p:sp>
      <p:cxnSp>
        <p:nvCxnSpPr>
          <p:cNvPr id="36" name="Conector recto 35"/>
          <p:cNvCxnSpPr/>
          <p:nvPr/>
        </p:nvCxnSpPr>
        <p:spPr>
          <a:xfrm>
            <a:off x="750002" y="1567060"/>
            <a:ext cx="2304000"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7" name="1 CuadroTexto"/>
          <p:cNvSpPr txBox="1"/>
          <p:nvPr/>
        </p:nvSpPr>
        <p:spPr>
          <a:xfrm>
            <a:off x="56275" y="1564182"/>
            <a:ext cx="720079" cy="830997"/>
          </a:xfrm>
          <a:prstGeom prst="rect">
            <a:avLst/>
          </a:prstGeom>
          <a:noFill/>
        </p:spPr>
        <p:txBody>
          <a:bodyPr wrap="square" rtlCol="0">
            <a:spAutoFit/>
          </a:bodyPr>
          <a:lstStyle/>
          <a:p>
            <a:pPr algn="ctr"/>
            <a:r>
              <a:rPr lang="es-CO" sz="4800" dirty="0" smtClean="0">
                <a:solidFill>
                  <a:srgbClr val="DAA600"/>
                </a:solidFill>
                <a:latin typeface="Century Gothic" panose="020B0502020202020204" pitchFamily="34" charset="0"/>
                <a:cs typeface="Arial" pitchFamily="34" charset="0"/>
              </a:rPr>
              <a:t>1</a:t>
            </a:r>
            <a:endParaRPr lang="es-CO" sz="4800" dirty="0">
              <a:solidFill>
                <a:srgbClr val="DAA600"/>
              </a:solidFill>
              <a:latin typeface="Century Gothic" panose="020B0502020202020204" pitchFamily="34" charset="0"/>
              <a:cs typeface="Arial" pitchFamily="34" charset="0"/>
            </a:endParaRPr>
          </a:p>
        </p:txBody>
      </p:sp>
      <p:sp>
        <p:nvSpPr>
          <p:cNvPr id="38" name="1 CuadroTexto"/>
          <p:cNvSpPr txBox="1"/>
          <p:nvPr/>
        </p:nvSpPr>
        <p:spPr>
          <a:xfrm>
            <a:off x="21165" y="2734775"/>
            <a:ext cx="720079" cy="830997"/>
          </a:xfrm>
          <a:prstGeom prst="rect">
            <a:avLst/>
          </a:prstGeom>
          <a:noFill/>
        </p:spPr>
        <p:txBody>
          <a:bodyPr wrap="square" rtlCol="0">
            <a:spAutoFit/>
          </a:bodyPr>
          <a:lstStyle/>
          <a:p>
            <a:pPr algn="ctr"/>
            <a:r>
              <a:rPr lang="es-CO" sz="4800" dirty="0" smtClean="0">
                <a:solidFill>
                  <a:srgbClr val="DAA600"/>
                </a:solidFill>
                <a:latin typeface="Century Gothic" panose="020B0502020202020204" pitchFamily="34" charset="0"/>
                <a:cs typeface="Arial" pitchFamily="34" charset="0"/>
              </a:rPr>
              <a:t>2</a:t>
            </a:r>
            <a:endParaRPr lang="es-CO" sz="4800" dirty="0">
              <a:solidFill>
                <a:srgbClr val="DAA600"/>
              </a:solidFill>
              <a:latin typeface="Century Gothic" panose="020B0502020202020204" pitchFamily="34" charset="0"/>
              <a:cs typeface="Arial" pitchFamily="34" charset="0"/>
            </a:endParaRPr>
          </a:p>
        </p:txBody>
      </p:sp>
      <p:sp>
        <p:nvSpPr>
          <p:cNvPr id="39" name="1 CuadroTexto"/>
          <p:cNvSpPr txBox="1"/>
          <p:nvPr/>
        </p:nvSpPr>
        <p:spPr>
          <a:xfrm>
            <a:off x="73409" y="5222987"/>
            <a:ext cx="720079" cy="830997"/>
          </a:xfrm>
          <a:prstGeom prst="rect">
            <a:avLst/>
          </a:prstGeom>
          <a:noFill/>
        </p:spPr>
        <p:txBody>
          <a:bodyPr wrap="square" rtlCol="0">
            <a:spAutoFit/>
          </a:bodyPr>
          <a:lstStyle/>
          <a:p>
            <a:pPr algn="ctr"/>
            <a:r>
              <a:rPr lang="es-CO" sz="4800" dirty="0" smtClean="0">
                <a:solidFill>
                  <a:srgbClr val="DAA600"/>
                </a:solidFill>
                <a:latin typeface="Century Gothic" panose="020B0502020202020204" pitchFamily="34" charset="0"/>
                <a:cs typeface="Arial" pitchFamily="34" charset="0"/>
              </a:rPr>
              <a:t>4</a:t>
            </a:r>
            <a:endParaRPr lang="es-CO" sz="4800" dirty="0">
              <a:solidFill>
                <a:srgbClr val="DAA600"/>
              </a:solidFill>
              <a:latin typeface="Century Gothic" panose="020B0502020202020204" pitchFamily="34" charset="0"/>
              <a:cs typeface="Arial" pitchFamily="34" charset="0"/>
            </a:endParaRPr>
          </a:p>
        </p:txBody>
      </p:sp>
      <p:cxnSp>
        <p:nvCxnSpPr>
          <p:cNvPr id="40" name="Conector recto 39"/>
          <p:cNvCxnSpPr/>
          <p:nvPr/>
        </p:nvCxnSpPr>
        <p:spPr>
          <a:xfrm>
            <a:off x="3564472" y="1581116"/>
            <a:ext cx="2880000"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41" name="Rectángulo 40"/>
          <p:cNvSpPr/>
          <p:nvPr/>
        </p:nvSpPr>
        <p:spPr>
          <a:xfrm>
            <a:off x="3585738" y="1134199"/>
            <a:ext cx="2858734" cy="430887"/>
          </a:xfrm>
          <a:prstGeom prst="rect">
            <a:avLst/>
          </a:prstGeom>
        </p:spPr>
        <p:txBody>
          <a:bodyPr wrap="square">
            <a:spAutoFit/>
          </a:bodyPr>
          <a:lstStyle/>
          <a:p>
            <a:pPr algn="ctr"/>
            <a:r>
              <a:rPr lang="es-CO" sz="2200" b="1" dirty="0" smtClean="0">
                <a:solidFill>
                  <a:srgbClr val="DAA600"/>
                </a:solidFill>
                <a:latin typeface="+mj-lt"/>
              </a:rPr>
              <a:t>Herramientas</a:t>
            </a:r>
            <a:endParaRPr lang="es-CO" sz="2200" b="1" dirty="0">
              <a:solidFill>
                <a:srgbClr val="DAA600"/>
              </a:solidFill>
              <a:latin typeface="+mj-lt"/>
            </a:endParaRPr>
          </a:p>
        </p:txBody>
      </p:sp>
      <p:sp>
        <p:nvSpPr>
          <p:cNvPr id="42" name="Rectángulo 41"/>
          <p:cNvSpPr/>
          <p:nvPr/>
        </p:nvSpPr>
        <p:spPr>
          <a:xfrm>
            <a:off x="3389427" y="1637106"/>
            <a:ext cx="3055045" cy="4693593"/>
          </a:xfrm>
          <a:prstGeom prst="rect">
            <a:avLst/>
          </a:prstGeom>
        </p:spPr>
        <p:txBody>
          <a:bodyPr wrap="square">
            <a:spAutoFit/>
          </a:bodyPr>
          <a:lstStyle/>
          <a:p>
            <a:pPr marL="177800" indent="-177800" algn="just">
              <a:buClr>
                <a:srgbClr val="DAA600"/>
              </a:buClr>
              <a:buFont typeface="Arial" panose="020B0604020202020204" pitchFamily="34" charset="0"/>
              <a:buChar char="•"/>
              <a:defRPr/>
            </a:pPr>
            <a:r>
              <a:rPr lang="es-CO" sz="1400" dirty="0" smtClean="0">
                <a:solidFill>
                  <a:schemeClr val="tx1">
                    <a:lumMod val="65000"/>
                    <a:lumOff val="35000"/>
                  </a:schemeClr>
                </a:solidFill>
                <a:latin typeface="+mj-lt"/>
                <a:cs typeface="Arial" pitchFamily="34" charset="0"/>
              </a:rPr>
              <a:t>Base de consulta instituciones nacionales e internacionales.</a:t>
            </a:r>
            <a:endParaRPr lang="es-CO" sz="1400" dirty="0">
              <a:solidFill>
                <a:schemeClr val="tx1">
                  <a:lumMod val="65000"/>
                  <a:lumOff val="35000"/>
                </a:schemeClr>
              </a:solidFill>
              <a:latin typeface="+mj-lt"/>
              <a:cs typeface="Arial" pitchFamily="34" charset="0"/>
            </a:endParaRPr>
          </a:p>
          <a:p>
            <a:pPr marL="177800" indent="-177800" algn="just">
              <a:buClr>
                <a:srgbClr val="DAA600"/>
              </a:buClr>
              <a:buFont typeface="Arial" panose="020B0604020202020204" pitchFamily="34" charset="0"/>
              <a:buChar char="•"/>
              <a:defRPr/>
            </a:pPr>
            <a:r>
              <a:rPr lang="es-CO" sz="1400" dirty="0" smtClean="0">
                <a:solidFill>
                  <a:schemeClr val="tx1">
                    <a:lumMod val="65000"/>
                    <a:lumOff val="35000"/>
                  </a:schemeClr>
                </a:solidFill>
                <a:latin typeface="+mj-lt"/>
                <a:cs typeface="Arial" pitchFamily="34" charset="0"/>
              </a:rPr>
              <a:t>Herramientas de análisis de entorno.</a:t>
            </a:r>
          </a:p>
          <a:p>
            <a:pPr marL="177800" indent="-177800" algn="just">
              <a:buClr>
                <a:srgbClr val="DAA600"/>
              </a:buClr>
              <a:buFont typeface="Arial" panose="020B0604020202020204" pitchFamily="34" charset="0"/>
              <a:buChar char="•"/>
              <a:defRPr/>
            </a:pPr>
            <a:r>
              <a:rPr lang="es-CO" sz="1400" dirty="0" smtClean="0">
                <a:solidFill>
                  <a:schemeClr val="tx1">
                    <a:lumMod val="65000"/>
                    <a:lumOff val="35000"/>
                  </a:schemeClr>
                </a:solidFill>
                <a:latin typeface="+mj-lt"/>
                <a:cs typeface="Arial" pitchFamily="34" charset="0"/>
              </a:rPr>
              <a:t>Conferencia: ‘Análisis de entorno y estrategia financiera’.</a:t>
            </a:r>
          </a:p>
          <a:p>
            <a:pPr marL="177800" indent="-177800" algn="just">
              <a:buClr>
                <a:srgbClr val="DAA600"/>
              </a:buClr>
              <a:buFont typeface="Arial" panose="020B0604020202020204" pitchFamily="34" charset="0"/>
              <a:buChar char="•"/>
              <a:defRPr/>
            </a:pPr>
            <a:endParaRPr lang="es-CO" sz="900" dirty="0" smtClean="0">
              <a:solidFill>
                <a:schemeClr val="tx1">
                  <a:lumMod val="65000"/>
                  <a:lumOff val="35000"/>
                </a:schemeClr>
              </a:solidFill>
              <a:latin typeface="+mj-lt"/>
              <a:cs typeface="Arial" pitchFamily="34" charset="0"/>
            </a:endParaRPr>
          </a:p>
          <a:p>
            <a:pPr marL="177800" indent="-177800" algn="just">
              <a:buClr>
                <a:srgbClr val="DAA600"/>
              </a:buClr>
              <a:buFont typeface="Arial" panose="020B0604020202020204" pitchFamily="34" charset="0"/>
              <a:buChar char="•"/>
              <a:defRPr/>
            </a:pPr>
            <a:r>
              <a:rPr lang="es-CO" sz="1400" dirty="0">
                <a:solidFill>
                  <a:schemeClr val="tx1">
                    <a:lumMod val="65000"/>
                    <a:lumOff val="35000"/>
                  </a:schemeClr>
                </a:solidFill>
                <a:latin typeface="+mj-lt"/>
                <a:cs typeface="Arial" pitchFamily="34" charset="0"/>
              </a:rPr>
              <a:t>Matriz de indicadores financieros.</a:t>
            </a:r>
            <a:endParaRPr lang="es-CO" sz="1400" dirty="0" smtClean="0">
              <a:solidFill>
                <a:schemeClr val="tx1">
                  <a:lumMod val="65000"/>
                  <a:lumOff val="35000"/>
                </a:schemeClr>
              </a:solidFill>
              <a:latin typeface="+mj-lt"/>
              <a:cs typeface="Arial" pitchFamily="34" charset="0"/>
            </a:endParaRPr>
          </a:p>
          <a:p>
            <a:pPr marL="177800" indent="-177800" algn="just">
              <a:buClr>
                <a:srgbClr val="DAA600"/>
              </a:buClr>
              <a:buFont typeface="Arial" panose="020B0604020202020204" pitchFamily="34" charset="0"/>
              <a:buChar char="•"/>
              <a:defRPr/>
            </a:pPr>
            <a:r>
              <a:rPr lang="es-CO" sz="1400" dirty="0" smtClean="0">
                <a:solidFill>
                  <a:schemeClr val="tx1">
                    <a:lumMod val="65000"/>
                    <a:lumOff val="35000"/>
                  </a:schemeClr>
                </a:solidFill>
                <a:latin typeface="+mj-lt"/>
                <a:cs typeface="Arial" pitchFamily="34" charset="0"/>
              </a:rPr>
              <a:t>Variables cualitativas e impacto en la evaluación.</a:t>
            </a:r>
          </a:p>
          <a:p>
            <a:pPr marL="177800" indent="-177800" algn="just">
              <a:buClr>
                <a:srgbClr val="DAA600"/>
              </a:buClr>
              <a:buFont typeface="Arial" panose="020B0604020202020204" pitchFamily="34" charset="0"/>
              <a:buChar char="•"/>
              <a:defRPr/>
            </a:pPr>
            <a:r>
              <a:rPr lang="es-CO" sz="1400" dirty="0">
                <a:solidFill>
                  <a:schemeClr val="tx1">
                    <a:lumMod val="65000"/>
                    <a:lumOff val="35000"/>
                  </a:schemeClr>
                </a:solidFill>
                <a:cs typeface="Arial" pitchFamily="34" charset="0"/>
              </a:rPr>
              <a:t>Conferencia: </a:t>
            </a:r>
            <a:r>
              <a:rPr lang="es-CO" sz="1400" dirty="0" smtClean="0">
                <a:solidFill>
                  <a:schemeClr val="tx1">
                    <a:lumMod val="65000"/>
                    <a:lumOff val="35000"/>
                  </a:schemeClr>
                </a:solidFill>
                <a:cs typeface="Arial" pitchFamily="34" charset="0"/>
              </a:rPr>
              <a:t>‘Análisis financiero desde los bancos’.</a:t>
            </a:r>
            <a:endParaRPr lang="es-CO" sz="1400" dirty="0">
              <a:solidFill>
                <a:schemeClr val="tx1">
                  <a:lumMod val="65000"/>
                  <a:lumOff val="35000"/>
                </a:schemeClr>
              </a:solidFill>
              <a:cs typeface="Arial" pitchFamily="34" charset="0"/>
            </a:endParaRPr>
          </a:p>
          <a:p>
            <a:pPr marL="177800" indent="-177800" algn="just">
              <a:buClr>
                <a:srgbClr val="DAA600"/>
              </a:buClr>
              <a:buFont typeface="Arial" panose="020B0604020202020204" pitchFamily="34" charset="0"/>
              <a:buChar char="•"/>
              <a:defRPr/>
            </a:pPr>
            <a:endParaRPr lang="es-CO" sz="1000" dirty="0" smtClean="0">
              <a:solidFill>
                <a:schemeClr val="tx1">
                  <a:lumMod val="65000"/>
                  <a:lumOff val="35000"/>
                </a:schemeClr>
              </a:solidFill>
              <a:latin typeface="+mj-lt"/>
              <a:cs typeface="Arial" pitchFamily="34" charset="0"/>
            </a:endParaRPr>
          </a:p>
          <a:p>
            <a:pPr marL="177800" indent="-177800" algn="just">
              <a:buClr>
                <a:srgbClr val="DAA600"/>
              </a:buClr>
              <a:buFont typeface="Arial" panose="020B0604020202020204" pitchFamily="34" charset="0"/>
              <a:buChar char="•"/>
              <a:defRPr/>
            </a:pPr>
            <a:r>
              <a:rPr lang="es-ES" sz="1400" dirty="0">
                <a:solidFill>
                  <a:schemeClr val="tx1">
                    <a:lumMod val="65000"/>
                    <a:lumOff val="35000"/>
                  </a:schemeClr>
                </a:solidFill>
                <a:cs typeface="Arial" pitchFamily="34" charset="0"/>
              </a:rPr>
              <a:t>Construcción del flujo de caja</a:t>
            </a:r>
            <a:r>
              <a:rPr lang="es-CO" sz="1400" dirty="0" smtClean="0">
                <a:solidFill>
                  <a:schemeClr val="tx1">
                    <a:lumMod val="65000"/>
                    <a:lumOff val="35000"/>
                  </a:schemeClr>
                </a:solidFill>
                <a:cs typeface="Arial" pitchFamily="34" charset="0"/>
              </a:rPr>
              <a:t>.</a:t>
            </a:r>
            <a:endParaRPr lang="es-CO" sz="1400" dirty="0">
              <a:solidFill>
                <a:schemeClr val="tx1">
                  <a:lumMod val="65000"/>
                  <a:lumOff val="35000"/>
                </a:schemeClr>
              </a:solidFill>
              <a:cs typeface="Arial" pitchFamily="34" charset="0"/>
            </a:endParaRPr>
          </a:p>
          <a:p>
            <a:pPr marL="177800" indent="-177800" algn="just">
              <a:buClr>
                <a:srgbClr val="DAA600"/>
              </a:buClr>
              <a:buFont typeface="Arial" panose="020B0604020202020204" pitchFamily="34" charset="0"/>
              <a:buChar char="•"/>
              <a:defRPr/>
            </a:pPr>
            <a:r>
              <a:rPr lang="es-ES" sz="1400" dirty="0">
                <a:solidFill>
                  <a:schemeClr val="tx1">
                    <a:lumMod val="65000"/>
                    <a:lumOff val="35000"/>
                  </a:schemeClr>
                </a:solidFill>
                <a:cs typeface="Arial" pitchFamily="34" charset="0"/>
              </a:rPr>
              <a:t>Análisis de riesgo. </a:t>
            </a:r>
          </a:p>
          <a:p>
            <a:pPr marL="177800" indent="-177800" algn="just">
              <a:buClr>
                <a:srgbClr val="DAA600"/>
              </a:buClr>
              <a:buFont typeface="Arial" panose="020B0604020202020204" pitchFamily="34" charset="0"/>
              <a:buChar char="•"/>
              <a:defRPr/>
            </a:pPr>
            <a:r>
              <a:rPr lang="es-CO" sz="1400" dirty="0">
                <a:solidFill>
                  <a:schemeClr val="tx1">
                    <a:lumMod val="65000"/>
                    <a:lumOff val="35000"/>
                  </a:schemeClr>
                </a:solidFill>
                <a:cs typeface="Arial" pitchFamily="34" charset="0"/>
              </a:rPr>
              <a:t>Conferencia: </a:t>
            </a:r>
            <a:r>
              <a:rPr lang="es-CO" sz="1400" dirty="0" smtClean="0">
                <a:solidFill>
                  <a:schemeClr val="tx1">
                    <a:lumMod val="65000"/>
                    <a:lumOff val="35000"/>
                  </a:schemeClr>
                </a:solidFill>
                <a:cs typeface="Arial" pitchFamily="34" charset="0"/>
              </a:rPr>
              <a:t>‘</a:t>
            </a:r>
            <a:r>
              <a:rPr lang="es-ES" sz="1400" dirty="0" smtClean="0">
                <a:solidFill>
                  <a:schemeClr val="tx1">
                    <a:lumMod val="65000"/>
                    <a:lumOff val="35000"/>
                  </a:schemeClr>
                </a:solidFill>
                <a:cs typeface="Arial" pitchFamily="34" charset="0"/>
              </a:rPr>
              <a:t>Importancia </a:t>
            </a:r>
            <a:r>
              <a:rPr lang="es-ES" sz="1400" dirty="0">
                <a:solidFill>
                  <a:schemeClr val="tx1">
                    <a:lumMod val="65000"/>
                    <a:lumOff val="35000"/>
                  </a:schemeClr>
                </a:solidFill>
                <a:cs typeface="Arial" pitchFamily="34" charset="0"/>
              </a:rPr>
              <a:t>del Flujo de Caja en la Estructuración de </a:t>
            </a:r>
            <a:r>
              <a:rPr lang="es-ES" sz="1400" dirty="0" smtClean="0">
                <a:solidFill>
                  <a:schemeClr val="tx1">
                    <a:lumMod val="65000"/>
                    <a:lumOff val="35000"/>
                  </a:schemeClr>
                </a:solidFill>
                <a:cs typeface="Arial" pitchFamily="34" charset="0"/>
              </a:rPr>
              <a:t>Proyectos</a:t>
            </a:r>
            <a:r>
              <a:rPr lang="es-CO" sz="1400" dirty="0" smtClean="0">
                <a:solidFill>
                  <a:schemeClr val="tx1">
                    <a:lumMod val="65000"/>
                    <a:lumOff val="35000"/>
                  </a:schemeClr>
                </a:solidFill>
                <a:cs typeface="Arial" pitchFamily="34" charset="0"/>
              </a:rPr>
              <a:t>’.</a:t>
            </a:r>
            <a:endParaRPr lang="es-CO" sz="1400" dirty="0">
              <a:solidFill>
                <a:schemeClr val="tx1">
                  <a:lumMod val="65000"/>
                  <a:lumOff val="35000"/>
                </a:schemeClr>
              </a:solidFill>
              <a:cs typeface="Arial" pitchFamily="34" charset="0"/>
            </a:endParaRPr>
          </a:p>
          <a:p>
            <a:pPr marL="177800" indent="-177800" algn="just">
              <a:buClr>
                <a:srgbClr val="DAA600"/>
              </a:buClr>
              <a:buFont typeface="Arial" panose="020B0604020202020204" pitchFamily="34" charset="0"/>
              <a:buChar char="•"/>
              <a:defRPr/>
            </a:pPr>
            <a:endParaRPr lang="es-CO" sz="1000" dirty="0" smtClean="0">
              <a:solidFill>
                <a:schemeClr val="tx1">
                  <a:lumMod val="65000"/>
                  <a:lumOff val="35000"/>
                </a:schemeClr>
              </a:solidFill>
              <a:latin typeface="+mj-lt"/>
              <a:cs typeface="Arial" pitchFamily="34" charset="0"/>
            </a:endParaRPr>
          </a:p>
          <a:p>
            <a:pPr marL="177800" indent="-177800" algn="just">
              <a:buClr>
                <a:srgbClr val="DAA600"/>
              </a:buClr>
              <a:buFont typeface="Arial" panose="020B0604020202020204" pitchFamily="34" charset="0"/>
              <a:buChar char="•"/>
              <a:defRPr/>
            </a:pPr>
            <a:r>
              <a:rPr lang="es-CO" sz="1400" dirty="0" smtClean="0">
                <a:solidFill>
                  <a:schemeClr val="tx1">
                    <a:lumMod val="65000"/>
                    <a:lumOff val="35000"/>
                  </a:schemeClr>
                </a:solidFill>
                <a:latin typeface="+mj-lt"/>
                <a:cs typeface="Arial" pitchFamily="34" charset="0"/>
              </a:rPr>
              <a:t>Plan de acción de la estrategia financiera: </a:t>
            </a:r>
            <a:r>
              <a:rPr lang="es-CO" sz="1400" dirty="0" smtClean="0">
                <a:solidFill>
                  <a:schemeClr val="tx1">
                    <a:lumMod val="65000"/>
                    <a:lumOff val="35000"/>
                  </a:schemeClr>
                </a:solidFill>
              </a:rPr>
              <a:t>consolidación </a:t>
            </a:r>
            <a:r>
              <a:rPr lang="es-CO" sz="1400" dirty="0">
                <a:solidFill>
                  <a:schemeClr val="tx1">
                    <a:lumMod val="65000"/>
                    <a:lumOff val="35000"/>
                  </a:schemeClr>
                </a:solidFill>
              </a:rPr>
              <a:t>proyecto.</a:t>
            </a:r>
          </a:p>
          <a:p>
            <a:pPr marL="177800" indent="-177800" algn="just">
              <a:buClr>
                <a:srgbClr val="DAA600"/>
              </a:buClr>
              <a:buFont typeface="Arial" panose="020B0604020202020204" pitchFamily="34" charset="0"/>
              <a:buChar char="•"/>
              <a:defRPr/>
            </a:pPr>
            <a:r>
              <a:rPr lang="es-ES" sz="1400" dirty="0" smtClean="0">
                <a:solidFill>
                  <a:schemeClr val="tx1">
                    <a:lumMod val="65000"/>
                    <a:lumOff val="35000"/>
                  </a:schemeClr>
                </a:solidFill>
                <a:latin typeface="+mj-lt"/>
                <a:cs typeface="Arial" pitchFamily="34" charset="0"/>
              </a:rPr>
              <a:t>Taller</a:t>
            </a:r>
            <a:r>
              <a:rPr lang="es-ES" sz="1400" dirty="0">
                <a:solidFill>
                  <a:schemeClr val="tx1">
                    <a:lumMod val="65000"/>
                    <a:lumOff val="35000"/>
                  </a:schemeClr>
                </a:solidFill>
                <a:latin typeface="+mj-lt"/>
                <a:cs typeface="Arial" pitchFamily="34" charset="0"/>
              </a:rPr>
              <a:t>: Realimentación proyectos empresariales, ajustes</a:t>
            </a:r>
            <a:r>
              <a:rPr lang="es-CO" sz="1400" dirty="0" smtClean="0">
                <a:solidFill>
                  <a:schemeClr val="tx1">
                    <a:lumMod val="65000"/>
                    <a:lumOff val="35000"/>
                  </a:schemeClr>
                </a:solidFill>
                <a:latin typeface="+mj-lt"/>
                <a:cs typeface="Arial" pitchFamily="34" charset="0"/>
              </a:rPr>
              <a:t>.</a:t>
            </a:r>
            <a:endParaRPr lang="es-ES" sz="1400" dirty="0">
              <a:solidFill>
                <a:schemeClr val="tx1">
                  <a:lumMod val="65000"/>
                  <a:lumOff val="35000"/>
                </a:schemeClr>
              </a:solidFill>
              <a:latin typeface="+mj-lt"/>
              <a:cs typeface="Arial" pitchFamily="34" charset="0"/>
            </a:endParaRPr>
          </a:p>
        </p:txBody>
      </p:sp>
      <p:sp>
        <p:nvSpPr>
          <p:cNvPr id="43" name="1 CuadroTexto"/>
          <p:cNvSpPr txBox="1"/>
          <p:nvPr/>
        </p:nvSpPr>
        <p:spPr>
          <a:xfrm>
            <a:off x="59231" y="3953876"/>
            <a:ext cx="720079" cy="830997"/>
          </a:xfrm>
          <a:prstGeom prst="rect">
            <a:avLst/>
          </a:prstGeom>
          <a:noFill/>
        </p:spPr>
        <p:txBody>
          <a:bodyPr wrap="square" rtlCol="0">
            <a:spAutoFit/>
          </a:bodyPr>
          <a:lstStyle/>
          <a:p>
            <a:pPr algn="ctr"/>
            <a:r>
              <a:rPr lang="es-CO" sz="4800" dirty="0" smtClean="0">
                <a:solidFill>
                  <a:srgbClr val="DAA600"/>
                </a:solidFill>
                <a:latin typeface="Century Gothic" panose="020B0502020202020204" pitchFamily="34" charset="0"/>
                <a:cs typeface="Arial" pitchFamily="34" charset="0"/>
              </a:rPr>
              <a:t>3</a:t>
            </a:r>
            <a:endParaRPr lang="es-CO" sz="4800" dirty="0">
              <a:solidFill>
                <a:srgbClr val="DAA600"/>
              </a:solidFill>
              <a:latin typeface="Century Gothic" panose="020B0502020202020204" pitchFamily="34" charset="0"/>
              <a:cs typeface="Arial" pitchFamily="34" charset="0"/>
            </a:endParaRPr>
          </a:p>
        </p:txBody>
      </p:sp>
      <p:sp>
        <p:nvSpPr>
          <p:cNvPr id="18" name="Rectángulo 17"/>
          <p:cNvSpPr/>
          <p:nvPr/>
        </p:nvSpPr>
        <p:spPr>
          <a:xfrm>
            <a:off x="6904140" y="1076642"/>
            <a:ext cx="1789406" cy="430887"/>
          </a:xfrm>
          <a:prstGeom prst="rect">
            <a:avLst/>
          </a:prstGeom>
        </p:spPr>
        <p:txBody>
          <a:bodyPr wrap="square">
            <a:spAutoFit/>
          </a:bodyPr>
          <a:lstStyle/>
          <a:p>
            <a:pPr algn="ctr"/>
            <a:r>
              <a:rPr lang="es-CO" sz="2200" b="1" dirty="0" smtClean="0">
                <a:solidFill>
                  <a:srgbClr val="DAA600"/>
                </a:solidFill>
                <a:latin typeface="+mj-lt"/>
              </a:rPr>
              <a:t>Entregable</a:t>
            </a:r>
            <a:endParaRPr lang="es-CO" sz="2200" b="1" dirty="0">
              <a:solidFill>
                <a:srgbClr val="DAA600"/>
              </a:solidFill>
              <a:latin typeface="+mj-lt"/>
            </a:endParaRPr>
          </a:p>
        </p:txBody>
      </p:sp>
      <p:cxnSp>
        <p:nvCxnSpPr>
          <p:cNvPr id="19" name="Conector recto 18"/>
          <p:cNvCxnSpPr/>
          <p:nvPr/>
        </p:nvCxnSpPr>
        <p:spPr>
          <a:xfrm>
            <a:off x="6876275" y="1581116"/>
            <a:ext cx="1800000"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0" name="Rectángulo 19"/>
          <p:cNvSpPr/>
          <p:nvPr/>
        </p:nvSpPr>
        <p:spPr>
          <a:xfrm>
            <a:off x="6790417" y="1671100"/>
            <a:ext cx="1947797" cy="4516621"/>
          </a:xfrm>
          <a:prstGeom prst="rect">
            <a:avLst/>
          </a:prstGeom>
        </p:spPr>
        <p:txBody>
          <a:bodyPr wrap="square">
            <a:spAutoFit/>
          </a:bodyPr>
          <a:lstStyle/>
          <a:p>
            <a:pPr algn="just">
              <a:buClr>
                <a:srgbClr val="DAA600"/>
              </a:buClr>
              <a:defRPr/>
            </a:pPr>
            <a:r>
              <a:rPr lang="es-CO" sz="1400" dirty="0" smtClean="0">
                <a:solidFill>
                  <a:schemeClr val="tx1">
                    <a:lumMod val="65000"/>
                    <a:lumOff val="35000"/>
                  </a:schemeClr>
                </a:solidFill>
                <a:latin typeface="+mj-lt"/>
                <a:cs typeface="Arial" pitchFamily="34" charset="0"/>
              </a:rPr>
              <a:t>Análisis del entorno de la empresa.</a:t>
            </a:r>
          </a:p>
          <a:p>
            <a:pPr algn="just">
              <a:buClr>
                <a:srgbClr val="DAA600"/>
              </a:buClr>
              <a:defRPr/>
            </a:pPr>
            <a:endParaRPr lang="es-CO" sz="900" dirty="0" smtClean="0">
              <a:solidFill>
                <a:schemeClr val="tx1">
                  <a:lumMod val="65000"/>
                  <a:lumOff val="35000"/>
                </a:schemeClr>
              </a:solidFill>
              <a:latin typeface="+mj-lt"/>
              <a:cs typeface="Arial" pitchFamily="34" charset="0"/>
            </a:endParaRPr>
          </a:p>
          <a:p>
            <a:pPr algn="just">
              <a:buClr>
                <a:srgbClr val="DAA600"/>
              </a:buClr>
              <a:defRPr/>
            </a:pPr>
            <a:endParaRPr lang="es-CO" sz="900" dirty="0">
              <a:solidFill>
                <a:schemeClr val="tx1">
                  <a:lumMod val="65000"/>
                  <a:lumOff val="35000"/>
                </a:schemeClr>
              </a:solidFill>
              <a:latin typeface="+mj-lt"/>
              <a:cs typeface="Arial" pitchFamily="34" charset="0"/>
            </a:endParaRPr>
          </a:p>
          <a:p>
            <a:pPr algn="just">
              <a:buClr>
                <a:srgbClr val="DAA600"/>
              </a:buClr>
              <a:defRPr/>
            </a:pPr>
            <a:endParaRPr lang="es-CO" sz="900" dirty="0" smtClean="0">
              <a:solidFill>
                <a:schemeClr val="tx1">
                  <a:lumMod val="65000"/>
                  <a:lumOff val="35000"/>
                </a:schemeClr>
              </a:solidFill>
              <a:latin typeface="+mj-lt"/>
              <a:cs typeface="Arial" pitchFamily="34" charset="0"/>
            </a:endParaRPr>
          </a:p>
          <a:p>
            <a:pPr algn="just">
              <a:buClr>
                <a:srgbClr val="DAA600"/>
              </a:buClr>
              <a:defRPr/>
            </a:pPr>
            <a:endParaRPr lang="es-CO" sz="900" dirty="0">
              <a:solidFill>
                <a:schemeClr val="tx1">
                  <a:lumMod val="65000"/>
                  <a:lumOff val="35000"/>
                </a:schemeClr>
              </a:solidFill>
              <a:latin typeface="+mj-lt"/>
              <a:cs typeface="Arial" pitchFamily="34" charset="0"/>
            </a:endParaRPr>
          </a:p>
          <a:p>
            <a:pPr algn="just">
              <a:buClr>
                <a:srgbClr val="DAA600"/>
              </a:buClr>
              <a:defRPr/>
            </a:pPr>
            <a:endParaRPr lang="es-CO" sz="500" dirty="0" smtClean="0">
              <a:solidFill>
                <a:schemeClr val="tx1">
                  <a:lumMod val="65000"/>
                  <a:lumOff val="35000"/>
                </a:schemeClr>
              </a:solidFill>
              <a:latin typeface="+mj-lt"/>
              <a:cs typeface="Arial" pitchFamily="34" charset="0"/>
            </a:endParaRPr>
          </a:p>
          <a:p>
            <a:pPr algn="just">
              <a:buClr>
                <a:srgbClr val="DAA600"/>
              </a:buClr>
              <a:defRPr/>
            </a:pPr>
            <a:endParaRPr lang="es-CO" sz="1050" dirty="0" smtClean="0">
              <a:solidFill>
                <a:schemeClr val="tx1">
                  <a:lumMod val="65000"/>
                  <a:lumOff val="35000"/>
                </a:schemeClr>
              </a:solidFill>
              <a:latin typeface="+mj-lt"/>
              <a:cs typeface="Arial" pitchFamily="34" charset="0"/>
            </a:endParaRPr>
          </a:p>
          <a:p>
            <a:pPr algn="just">
              <a:buClr>
                <a:srgbClr val="DAA600"/>
              </a:buClr>
              <a:defRPr/>
            </a:pPr>
            <a:r>
              <a:rPr lang="es-CO" sz="1400" dirty="0" smtClean="0">
                <a:solidFill>
                  <a:schemeClr val="tx1">
                    <a:lumMod val="65000"/>
                    <a:lumOff val="35000"/>
                  </a:schemeClr>
                </a:solidFill>
                <a:cs typeface="Arial" pitchFamily="34" charset="0"/>
              </a:rPr>
              <a:t>Análisis </a:t>
            </a:r>
            <a:r>
              <a:rPr lang="es-CO" sz="1400" dirty="0">
                <a:solidFill>
                  <a:schemeClr val="tx1">
                    <a:lumMod val="65000"/>
                    <a:lumOff val="35000"/>
                  </a:schemeClr>
                </a:solidFill>
                <a:cs typeface="Arial" pitchFamily="34" charset="0"/>
              </a:rPr>
              <a:t>financiero de la empresa.</a:t>
            </a:r>
            <a:endParaRPr lang="es-CO" sz="1000" dirty="0" smtClean="0">
              <a:solidFill>
                <a:schemeClr val="tx1">
                  <a:lumMod val="65000"/>
                  <a:lumOff val="35000"/>
                </a:schemeClr>
              </a:solidFill>
              <a:latin typeface="+mj-lt"/>
              <a:cs typeface="Arial" pitchFamily="34" charset="0"/>
            </a:endParaRPr>
          </a:p>
          <a:p>
            <a:pPr algn="just">
              <a:buClr>
                <a:srgbClr val="DAA600"/>
              </a:buClr>
              <a:defRPr/>
            </a:pPr>
            <a:endParaRPr lang="es-CO" sz="1400" dirty="0" smtClean="0">
              <a:solidFill>
                <a:schemeClr val="tx1">
                  <a:lumMod val="65000"/>
                  <a:lumOff val="35000"/>
                </a:schemeClr>
              </a:solidFill>
              <a:latin typeface="+mj-lt"/>
              <a:cs typeface="Arial" pitchFamily="34" charset="0"/>
            </a:endParaRPr>
          </a:p>
          <a:p>
            <a:pPr algn="just">
              <a:buClr>
                <a:srgbClr val="DAA600"/>
              </a:buClr>
              <a:defRPr/>
            </a:pPr>
            <a:endParaRPr lang="es-CO" sz="1400" dirty="0">
              <a:solidFill>
                <a:schemeClr val="tx1">
                  <a:lumMod val="65000"/>
                  <a:lumOff val="35000"/>
                </a:schemeClr>
              </a:solidFill>
              <a:latin typeface="+mj-lt"/>
              <a:cs typeface="Arial" pitchFamily="34" charset="0"/>
            </a:endParaRPr>
          </a:p>
          <a:p>
            <a:pPr algn="just">
              <a:buClr>
                <a:srgbClr val="DAA600"/>
              </a:buClr>
              <a:defRPr/>
            </a:pPr>
            <a:endParaRPr lang="es-CO" sz="1400" dirty="0" smtClean="0">
              <a:solidFill>
                <a:schemeClr val="tx1">
                  <a:lumMod val="65000"/>
                  <a:lumOff val="35000"/>
                </a:schemeClr>
              </a:solidFill>
              <a:latin typeface="+mj-lt"/>
              <a:cs typeface="Arial" pitchFamily="34" charset="0"/>
            </a:endParaRPr>
          </a:p>
          <a:p>
            <a:pPr algn="just">
              <a:buClr>
                <a:srgbClr val="DAA600"/>
              </a:buClr>
              <a:defRPr/>
            </a:pPr>
            <a:endParaRPr lang="es-CO" sz="800" dirty="0" smtClean="0">
              <a:solidFill>
                <a:schemeClr val="tx1">
                  <a:lumMod val="65000"/>
                  <a:lumOff val="35000"/>
                </a:schemeClr>
              </a:solidFill>
              <a:latin typeface="+mj-lt"/>
              <a:cs typeface="Arial" pitchFamily="34" charset="0"/>
            </a:endParaRPr>
          </a:p>
          <a:p>
            <a:pPr algn="just">
              <a:buClr>
                <a:srgbClr val="DAA600"/>
              </a:buClr>
              <a:defRPr/>
            </a:pPr>
            <a:r>
              <a:rPr lang="es-ES" sz="1400" dirty="0" smtClean="0">
                <a:solidFill>
                  <a:schemeClr val="tx1">
                    <a:lumMod val="65000"/>
                    <a:lumOff val="35000"/>
                  </a:schemeClr>
                </a:solidFill>
                <a:latin typeface="+mj-lt"/>
                <a:cs typeface="Arial" pitchFamily="34" charset="0"/>
              </a:rPr>
              <a:t>Construcción </a:t>
            </a:r>
            <a:r>
              <a:rPr lang="es-ES" sz="1400" dirty="0">
                <a:solidFill>
                  <a:schemeClr val="tx1">
                    <a:lumMod val="65000"/>
                    <a:lumOff val="35000"/>
                  </a:schemeClr>
                </a:solidFill>
                <a:latin typeface="+mj-lt"/>
                <a:cs typeface="Arial" pitchFamily="34" charset="0"/>
              </a:rPr>
              <a:t>del flujo de </a:t>
            </a:r>
            <a:r>
              <a:rPr lang="es-ES" sz="1400" dirty="0" smtClean="0">
                <a:solidFill>
                  <a:schemeClr val="tx1">
                    <a:lumMod val="65000"/>
                    <a:lumOff val="35000"/>
                  </a:schemeClr>
                </a:solidFill>
                <a:latin typeface="+mj-lt"/>
                <a:cs typeface="Arial" pitchFamily="34" charset="0"/>
              </a:rPr>
              <a:t>caja del proyecto.</a:t>
            </a:r>
            <a:endParaRPr lang="es-ES" sz="1400" dirty="0">
              <a:solidFill>
                <a:schemeClr val="tx1">
                  <a:lumMod val="65000"/>
                  <a:lumOff val="35000"/>
                </a:schemeClr>
              </a:solidFill>
              <a:latin typeface="+mj-lt"/>
              <a:cs typeface="Arial" pitchFamily="34" charset="0"/>
            </a:endParaRPr>
          </a:p>
          <a:p>
            <a:pPr algn="just">
              <a:buClr>
                <a:srgbClr val="DAA600"/>
              </a:buClr>
              <a:defRPr/>
            </a:pPr>
            <a:endParaRPr lang="es-CO" sz="2800" dirty="0" smtClean="0">
              <a:solidFill>
                <a:schemeClr val="tx1">
                  <a:lumMod val="65000"/>
                  <a:lumOff val="35000"/>
                </a:schemeClr>
              </a:solidFill>
              <a:latin typeface="+mj-lt"/>
              <a:cs typeface="Arial" pitchFamily="34" charset="0"/>
            </a:endParaRPr>
          </a:p>
          <a:p>
            <a:pPr algn="just">
              <a:buClr>
                <a:srgbClr val="DAA600"/>
              </a:buClr>
              <a:defRPr/>
            </a:pPr>
            <a:endParaRPr lang="es-CO" sz="1100" dirty="0" smtClean="0">
              <a:solidFill>
                <a:schemeClr val="tx1">
                  <a:lumMod val="65000"/>
                  <a:lumOff val="35000"/>
                </a:schemeClr>
              </a:solidFill>
              <a:latin typeface="+mj-lt"/>
              <a:cs typeface="Arial" pitchFamily="34" charset="0"/>
            </a:endParaRPr>
          </a:p>
          <a:p>
            <a:pPr algn="just">
              <a:buClr>
                <a:srgbClr val="DAA600"/>
              </a:buClr>
              <a:defRPr/>
            </a:pPr>
            <a:endParaRPr lang="es-CO" sz="1200" dirty="0">
              <a:solidFill>
                <a:schemeClr val="tx1">
                  <a:lumMod val="65000"/>
                  <a:lumOff val="35000"/>
                </a:schemeClr>
              </a:solidFill>
              <a:latin typeface="+mj-lt"/>
              <a:cs typeface="Arial" pitchFamily="34" charset="0"/>
            </a:endParaRPr>
          </a:p>
          <a:p>
            <a:pPr algn="just">
              <a:buClr>
                <a:srgbClr val="DAA600"/>
              </a:buClr>
              <a:defRPr/>
            </a:pPr>
            <a:r>
              <a:rPr lang="es-CO" sz="1400" dirty="0" smtClean="0">
                <a:solidFill>
                  <a:schemeClr val="tx1">
                    <a:lumMod val="65000"/>
                    <a:lumOff val="35000"/>
                  </a:schemeClr>
                </a:solidFill>
                <a:latin typeface="+mj-lt"/>
                <a:cs typeface="Arial" pitchFamily="34" charset="0"/>
              </a:rPr>
              <a:t>Consolidación análisis estratégico y financiero del proyecto.</a:t>
            </a:r>
            <a:endParaRPr lang="es-ES" sz="1400" dirty="0">
              <a:solidFill>
                <a:schemeClr val="tx1">
                  <a:lumMod val="65000"/>
                  <a:lumOff val="35000"/>
                </a:schemeClr>
              </a:solidFill>
              <a:latin typeface="+mj-lt"/>
              <a:cs typeface="Arial" pitchFamily="34" charset="0"/>
            </a:endParaRPr>
          </a:p>
        </p:txBody>
      </p:sp>
    </p:spTree>
    <p:extLst>
      <p:ext uri="{BB962C8B-B14F-4D97-AF65-F5344CB8AC3E}">
        <p14:creationId xmlns:p14="http://schemas.microsoft.com/office/powerpoint/2010/main" val="5650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wipe(left)">
                                      <p:cBhvr>
                                        <p:cTn id="11" dur="500"/>
                                        <p:tgtEl>
                                          <p:spTgt spid="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xEl>
                                              <p:pRg st="1" end="1"/>
                                            </p:txEl>
                                          </p:spTgt>
                                        </p:tgtEl>
                                        <p:attrNameLst>
                                          <p:attrName>style.visibility</p:attrName>
                                        </p:attrNameLst>
                                      </p:cBhvr>
                                      <p:to>
                                        <p:strVal val="visible"/>
                                      </p:to>
                                    </p:set>
                                    <p:animEffect transition="in" filter="wipe(left)">
                                      <p:cBhvr>
                                        <p:cTn id="16" dur="500"/>
                                        <p:tgtEl>
                                          <p:spTgt spid="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Effect transition="in" filter="wipe(left)">
                                      <p:cBhvr>
                                        <p:cTn id="21" dur="500"/>
                                        <p:tgtEl>
                                          <p:spTgt spid="3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2">
                                            <p:txEl>
                                              <p:pRg st="0" end="0"/>
                                            </p:txEl>
                                          </p:spTgt>
                                        </p:tgtEl>
                                        <p:attrNameLst>
                                          <p:attrName>style.visibility</p:attrName>
                                        </p:attrNameLst>
                                      </p:cBhvr>
                                      <p:to>
                                        <p:strVal val="visible"/>
                                      </p:to>
                                    </p:set>
                                    <p:animEffect transition="in" filter="wipe(left)">
                                      <p:cBhvr>
                                        <p:cTn id="26" dur="500"/>
                                        <p:tgtEl>
                                          <p:spTgt spid="4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2">
                                            <p:txEl>
                                              <p:pRg st="1" end="1"/>
                                            </p:txEl>
                                          </p:spTgt>
                                        </p:tgtEl>
                                        <p:attrNameLst>
                                          <p:attrName>style.visibility</p:attrName>
                                        </p:attrNameLst>
                                      </p:cBhvr>
                                      <p:to>
                                        <p:strVal val="visible"/>
                                      </p:to>
                                    </p:set>
                                    <p:animEffect transition="in" filter="wipe(left)">
                                      <p:cBhvr>
                                        <p:cTn id="31" dur="500"/>
                                        <p:tgtEl>
                                          <p:spTgt spid="4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2">
                                            <p:txEl>
                                              <p:pRg st="2" end="2"/>
                                            </p:txEl>
                                          </p:spTgt>
                                        </p:tgtEl>
                                        <p:attrNameLst>
                                          <p:attrName>style.visibility</p:attrName>
                                        </p:attrNameLst>
                                      </p:cBhvr>
                                      <p:to>
                                        <p:strVal val="visible"/>
                                      </p:to>
                                    </p:set>
                                    <p:animEffect transition="in" filter="wipe(left)">
                                      <p:cBhvr>
                                        <p:cTn id="36" dur="500"/>
                                        <p:tgtEl>
                                          <p:spTgt spid="4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wipe(left)">
                                      <p:cBhvr>
                                        <p:cTn id="41" dur="500"/>
                                        <p:tgtEl>
                                          <p:spTgt spid="2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4">
                                            <p:txEl>
                                              <p:pRg st="5" end="5"/>
                                            </p:txEl>
                                          </p:spTgt>
                                        </p:tgtEl>
                                        <p:attrNameLst>
                                          <p:attrName>style.visibility</p:attrName>
                                        </p:attrNameLst>
                                      </p:cBhvr>
                                      <p:to>
                                        <p:strVal val="visible"/>
                                      </p:to>
                                    </p:set>
                                    <p:animEffect transition="in" filter="wipe(left)">
                                      <p:cBhvr>
                                        <p:cTn id="50" dur="500"/>
                                        <p:tgtEl>
                                          <p:spTgt spid="3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4">
                                            <p:txEl>
                                              <p:pRg st="6" end="6"/>
                                            </p:txEl>
                                          </p:spTgt>
                                        </p:tgtEl>
                                        <p:attrNameLst>
                                          <p:attrName>style.visibility</p:attrName>
                                        </p:attrNameLst>
                                      </p:cBhvr>
                                      <p:to>
                                        <p:strVal val="visible"/>
                                      </p:to>
                                    </p:set>
                                    <p:animEffect transition="in" filter="wipe(left)">
                                      <p:cBhvr>
                                        <p:cTn id="55" dur="500"/>
                                        <p:tgtEl>
                                          <p:spTgt spid="3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4">
                                            <p:txEl>
                                              <p:pRg st="7" end="7"/>
                                            </p:txEl>
                                          </p:spTgt>
                                        </p:tgtEl>
                                        <p:attrNameLst>
                                          <p:attrName>style.visibility</p:attrName>
                                        </p:attrNameLst>
                                      </p:cBhvr>
                                      <p:to>
                                        <p:strVal val="visible"/>
                                      </p:to>
                                    </p:set>
                                    <p:animEffect transition="in" filter="wipe(left)">
                                      <p:cBhvr>
                                        <p:cTn id="60" dur="500"/>
                                        <p:tgtEl>
                                          <p:spTgt spid="34">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2">
                                            <p:txEl>
                                              <p:pRg st="4" end="4"/>
                                            </p:txEl>
                                          </p:spTgt>
                                        </p:tgtEl>
                                        <p:attrNameLst>
                                          <p:attrName>style.visibility</p:attrName>
                                        </p:attrNameLst>
                                      </p:cBhvr>
                                      <p:to>
                                        <p:strVal val="visible"/>
                                      </p:to>
                                    </p:set>
                                    <p:animEffect transition="in" filter="wipe(left)">
                                      <p:cBhvr>
                                        <p:cTn id="65" dur="500"/>
                                        <p:tgtEl>
                                          <p:spTgt spid="4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2">
                                            <p:txEl>
                                              <p:pRg st="5" end="5"/>
                                            </p:txEl>
                                          </p:spTgt>
                                        </p:tgtEl>
                                        <p:attrNameLst>
                                          <p:attrName>style.visibility</p:attrName>
                                        </p:attrNameLst>
                                      </p:cBhvr>
                                      <p:to>
                                        <p:strVal val="visible"/>
                                      </p:to>
                                    </p:set>
                                    <p:animEffect transition="in" filter="wipe(left)">
                                      <p:cBhvr>
                                        <p:cTn id="70" dur="500"/>
                                        <p:tgtEl>
                                          <p:spTgt spid="42">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2">
                                            <p:txEl>
                                              <p:pRg st="6" end="6"/>
                                            </p:txEl>
                                          </p:spTgt>
                                        </p:tgtEl>
                                        <p:attrNameLst>
                                          <p:attrName>style.visibility</p:attrName>
                                        </p:attrNameLst>
                                      </p:cBhvr>
                                      <p:to>
                                        <p:strVal val="visible"/>
                                      </p:to>
                                    </p:set>
                                    <p:animEffect transition="in" filter="wipe(left)">
                                      <p:cBhvr>
                                        <p:cTn id="75" dur="500"/>
                                        <p:tgtEl>
                                          <p:spTgt spid="42">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
                                            <p:txEl>
                                              <p:pRg st="7" end="7"/>
                                            </p:txEl>
                                          </p:spTgt>
                                        </p:tgtEl>
                                        <p:attrNameLst>
                                          <p:attrName>style.visibility</p:attrName>
                                        </p:attrNameLst>
                                      </p:cBhvr>
                                      <p:to>
                                        <p:strVal val="visible"/>
                                      </p:to>
                                    </p:set>
                                    <p:animEffect transition="in" filter="wipe(left)">
                                      <p:cBhvr>
                                        <p:cTn id="80" dur="500"/>
                                        <p:tgtEl>
                                          <p:spTgt spid="20">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4">
                                            <p:txEl>
                                              <p:pRg st="10" end="10"/>
                                            </p:txEl>
                                          </p:spTgt>
                                        </p:tgtEl>
                                        <p:attrNameLst>
                                          <p:attrName>style.visibility</p:attrName>
                                        </p:attrNameLst>
                                      </p:cBhvr>
                                      <p:to>
                                        <p:strVal val="visible"/>
                                      </p:to>
                                    </p:set>
                                    <p:animEffect transition="in" filter="wipe(left)">
                                      <p:cBhvr>
                                        <p:cTn id="89" dur="500"/>
                                        <p:tgtEl>
                                          <p:spTgt spid="34">
                                            <p:txEl>
                                              <p:pRg st="10" end="1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
                                            <p:txEl>
                                              <p:pRg st="11" end="11"/>
                                            </p:txEl>
                                          </p:spTgt>
                                        </p:tgtEl>
                                        <p:attrNameLst>
                                          <p:attrName>style.visibility</p:attrName>
                                        </p:attrNameLst>
                                      </p:cBhvr>
                                      <p:to>
                                        <p:strVal val="visible"/>
                                      </p:to>
                                    </p:set>
                                    <p:animEffect transition="in" filter="wipe(left)">
                                      <p:cBhvr>
                                        <p:cTn id="94" dur="500"/>
                                        <p:tgtEl>
                                          <p:spTgt spid="34">
                                            <p:txEl>
                                              <p:pRg st="11" end="1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
                                            <p:txEl>
                                              <p:pRg st="12" end="12"/>
                                            </p:txEl>
                                          </p:spTgt>
                                        </p:tgtEl>
                                        <p:attrNameLst>
                                          <p:attrName>style.visibility</p:attrName>
                                        </p:attrNameLst>
                                      </p:cBhvr>
                                      <p:to>
                                        <p:strVal val="visible"/>
                                      </p:to>
                                    </p:set>
                                    <p:animEffect transition="in" filter="wipe(left)">
                                      <p:cBhvr>
                                        <p:cTn id="99" dur="500"/>
                                        <p:tgtEl>
                                          <p:spTgt spid="34">
                                            <p:txEl>
                                              <p:pRg st="12" end="1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42">
                                            <p:txEl>
                                              <p:pRg st="8" end="8"/>
                                            </p:txEl>
                                          </p:spTgt>
                                        </p:tgtEl>
                                        <p:attrNameLst>
                                          <p:attrName>style.visibility</p:attrName>
                                        </p:attrNameLst>
                                      </p:cBhvr>
                                      <p:to>
                                        <p:strVal val="visible"/>
                                      </p:to>
                                    </p:set>
                                    <p:animEffect transition="in" filter="wipe(left)">
                                      <p:cBhvr>
                                        <p:cTn id="104" dur="500"/>
                                        <p:tgtEl>
                                          <p:spTgt spid="42">
                                            <p:txEl>
                                              <p:pRg st="8" end="8"/>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42">
                                            <p:txEl>
                                              <p:pRg st="9" end="9"/>
                                            </p:txEl>
                                          </p:spTgt>
                                        </p:tgtEl>
                                        <p:attrNameLst>
                                          <p:attrName>style.visibility</p:attrName>
                                        </p:attrNameLst>
                                      </p:cBhvr>
                                      <p:to>
                                        <p:strVal val="visible"/>
                                      </p:to>
                                    </p:set>
                                    <p:animEffect transition="in" filter="wipe(left)">
                                      <p:cBhvr>
                                        <p:cTn id="109" dur="500"/>
                                        <p:tgtEl>
                                          <p:spTgt spid="42">
                                            <p:txEl>
                                              <p:pRg st="9" end="9"/>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2">
                                            <p:txEl>
                                              <p:pRg st="10" end="10"/>
                                            </p:txEl>
                                          </p:spTgt>
                                        </p:tgtEl>
                                        <p:attrNameLst>
                                          <p:attrName>style.visibility</p:attrName>
                                        </p:attrNameLst>
                                      </p:cBhvr>
                                      <p:to>
                                        <p:strVal val="visible"/>
                                      </p:to>
                                    </p:set>
                                    <p:animEffect transition="in" filter="wipe(left)">
                                      <p:cBhvr>
                                        <p:cTn id="114" dur="500"/>
                                        <p:tgtEl>
                                          <p:spTgt spid="42">
                                            <p:txEl>
                                              <p:pRg st="10" end="1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0">
                                            <p:txEl>
                                              <p:pRg st="12" end="12"/>
                                            </p:txEl>
                                          </p:spTgt>
                                        </p:tgtEl>
                                        <p:attrNameLst>
                                          <p:attrName>style.visibility</p:attrName>
                                        </p:attrNameLst>
                                      </p:cBhvr>
                                      <p:to>
                                        <p:strVal val="visible"/>
                                      </p:to>
                                    </p:set>
                                    <p:animEffect transition="in" filter="wipe(left)">
                                      <p:cBhvr>
                                        <p:cTn id="119" dur="500"/>
                                        <p:tgtEl>
                                          <p:spTgt spid="20">
                                            <p:txEl>
                                              <p:pRg st="12" end="1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4">
                                            <p:txEl>
                                              <p:pRg st="14" end="14"/>
                                            </p:txEl>
                                          </p:spTgt>
                                        </p:tgtEl>
                                        <p:attrNameLst>
                                          <p:attrName>style.visibility</p:attrName>
                                        </p:attrNameLst>
                                      </p:cBhvr>
                                      <p:to>
                                        <p:strVal val="visible"/>
                                      </p:to>
                                    </p:set>
                                    <p:animEffect transition="in" filter="wipe(left)">
                                      <p:cBhvr>
                                        <p:cTn id="128" dur="500"/>
                                        <p:tgtEl>
                                          <p:spTgt spid="34">
                                            <p:txEl>
                                              <p:pRg st="14" end="14"/>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4">
                                            <p:txEl>
                                              <p:pRg st="15" end="15"/>
                                            </p:txEl>
                                          </p:spTgt>
                                        </p:tgtEl>
                                        <p:attrNameLst>
                                          <p:attrName>style.visibility</p:attrName>
                                        </p:attrNameLst>
                                      </p:cBhvr>
                                      <p:to>
                                        <p:strVal val="visible"/>
                                      </p:to>
                                    </p:set>
                                    <p:animEffect transition="in" filter="wipe(left)">
                                      <p:cBhvr>
                                        <p:cTn id="133" dur="500"/>
                                        <p:tgtEl>
                                          <p:spTgt spid="34">
                                            <p:txEl>
                                              <p:pRg st="15" end="15"/>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4">
                                            <p:txEl>
                                              <p:pRg st="16" end="16"/>
                                            </p:txEl>
                                          </p:spTgt>
                                        </p:tgtEl>
                                        <p:attrNameLst>
                                          <p:attrName>style.visibility</p:attrName>
                                        </p:attrNameLst>
                                      </p:cBhvr>
                                      <p:to>
                                        <p:strVal val="visible"/>
                                      </p:to>
                                    </p:set>
                                    <p:animEffect transition="in" filter="wipe(left)">
                                      <p:cBhvr>
                                        <p:cTn id="138" dur="500"/>
                                        <p:tgtEl>
                                          <p:spTgt spid="34">
                                            <p:txEl>
                                              <p:pRg st="16" end="16"/>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42">
                                            <p:txEl>
                                              <p:pRg st="12" end="12"/>
                                            </p:txEl>
                                          </p:spTgt>
                                        </p:tgtEl>
                                        <p:attrNameLst>
                                          <p:attrName>style.visibility</p:attrName>
                                        </p:attrNameLst>
                                      </p:cBhvr>
                                      <p:to>
                                        <p:strVal val="visible"/>
                                      </p:to>
                                    </p:set>
                                    <p:animEffect transition="in" filter="wipe(left)">
                                      <p:cBhvr>
                                        <p:cTn id="143" dur="500"/>
                                        <p:tgtEl>
                                          <p:spTgt spid="42">
                                            <p:txEl>
                                              <p:pRg st="12" end="12"/>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42">
                                            <p:txEl>
                                              <p:pRg st="13" end="13"/>
                                            </p:txEl>
                                          </p:spTgt>
                                        </p:tgtEl>
                                        <p:attrNameLst>
                                          <p:attrName>style.visibility</p:attrName>
                                        </p:attrNameLst>
                                      </p:cBhvr>
                                      <p:to>
                                        <p:strVal val="visible"/>
                                      </p:to>
                                    </p:set>
                                    <p:animEffect transition="in" filter="wipe(left)">
                                      <p:cBhvr>
                                        <p:cTn id="148" dur="500"/>
                                        <p:tgtEl>
                                          <p:spTgt spid="42">
                                            <p:txEl>
                                              <p:pRg st="13" end="13"/>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20">
                                            <p:txEl>
                                              <p:pRg st="16" end="16"/>
                                            </p:txEl>
                                          </p:spTgt>
                                        </p:tgtEl>
                                        <p:attrNameLst>
                                          <p:attrName>style.visibility</p:attrName>
                                        </p:attrNameLst>
                                      </p:cBhvr>
                                      <p:to>
                                        <p:strVal val="visible"/>
                                      </p:to>
                                    </p:set>
                                    <p:animEffect transition="in" filter="wipe(left)">
                                      <p:cBhvr>
                                        <p:cTn id="153" dur="500"/>
                                        <p:tgtEl>
                                          <p:spTgt spid="2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1"/>
          </p:nvPr>
        </p:nvSpPr>
        <p:spPr/>
        <p:txBody>
          <a:bodyPr/>
          <a:lstStyle/>
          <a:p>
            <a:r>
              <a:rPr lang="es-ES" dirty="0" smtClean="0"/>
              <a:t>¿QUÉ ES ESTRATEGIA?</a:t>
            </a:r>
          </a:p>
          <a:p>
            <a:endParaRPr lang="es-ES" dirty="0"/>
          </a:p>
        </p:txBody>
      </p:sp>
      <p:sp>
        <p:nvSpPr>
          <p:cNvPr id="4" name="Marcador de texto 3"/>
          <p:cNvSpPr>
            <a:spLocks noGrp="1"/>
          </p:cNvSpPr>
          <p:nvPr>
            <p:ph type="body" sz="quarter" idx="19"/>
          </p:nvPr>
        </p:nvSpPr>
        <p:spPr/>
        <p:txBody>
          <a:bodyPr/>
          <a:lstStyle/>
          <a:p>
            <a:endParaRPr lang="es-ES"/>
          </a:p>
        </p:txBody>
      </p:sp>
      <p:sp>
        <p:nvSpPr>
          <p:cNvPr id="9" name="Rectángulo 8"/>
          <p:cNvSpPr/>
          <p:nvPr/>
        </p:nvSpPr>
        <p:spPr>
          <a:xfrm>
            <a:off x="7264600" y="5389490"/>
            <a:ext cx="496005" cy="165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71"/>
          </a:p>
        </p:txBody>
      </p:sp>
      <p:sp>
        <p:nvSpPr>
          <p:cNvPr id="5" name="Text Box 2"/>
          <p:cNvSpPr txBox="1">
            <a:spLocks noChangeArrowheads="1"/>
          </p:cNvSpPr>
          <p:nvPr/>
        </p:nvSpPr>
        <p:spPr bwMode="auto">
          <a:xfrm>
            <a:off x="392797" y="2079049"/>
            <a:ext cx="3401950" cy="2123658"/>
          </a:xfrm>
          <a:prstGeom prst="rect">
            <a:avLst/>
          </a:prstGeom>
          <a:noFill/>
          <a:ln w="9525">
            <a:noFill/>
            <a:miter lim="800000"/>
            <a:headEnd/>
            <a:tailEnd/>
          </a:ln>
        </p:spPr>
        <p:txBody>
          <a:bodyPr wrap="square">
            <a:spAutoFit/>
          </a:bodyPr>
          <a:lstStyle/>
          <a:p>
            <a:pPr algn="just">
              <a:buClr>
                <a:srgbClr val="006666"/>
              </a:buClr>
              <a:defRPr/>
            </a:pPr>
            <a:r>
              <a:rPr lang="es-ES" dirty="0">
                <a:solidFill>
                  <a:schemeClr val="tx1">
                    <a:lumMod val="65000"/>
                    <a:lumOff val="35000"/>
                  </a:schemeClr>
                </a:solidFill>
                <a:latin typeface="+mj-lt"/>
                <a:ea typeface="Tahoma" panose="020B0604030504040204" pitchFamily="34" charset="0"/>
                <a:cs typeface="Tahoma" panose="020B0604030504040204" pitchFamily="34" charset="0"/>
              </a:rPr>
              <a:t>La orientación del negocio que define la forma como éste compite en el mercado y en qué mercados compite. </a:t>
            </a:r>
          </a:p>
          <a:p>
            <a:pPr algn="just">
              <a:buClr>
                <a:srgbClr val="006666"/>
              </a:buClr>
              <a:defRPr/>
            </a:pPr>
            <a:endParaRPr lang="es-ES_tradnl" sz="600" dirty="0">
              <a:solidFill>
                <a:schemeClr val="tx1">
                  <a:lumMod val="65000"/>
                  <a:lumOff val="35000"/>
                </a:schemeClr>
              </a:solidFill>
              <a:latin typeface="+mj-lt"/>
              <a:ea typeface="Tahoma" panose="020B0604030504040204" pitchFamily="34" charset="0"/>
              <a:cs typeface="Tahoma" panose="020B0604030504040204" pitchFamily="34" charset="0"/>
            </a:endParaRPr>
          </a:p>
          <a:p>
            <a:pPr algn="just">
              <a:buClr>
                <a:srgbClr val="006666"/>
              </a:buClr>
              <a:defRPr/>
            </a:pPr>
            <a:r>
              <a:rPr lang="es-ES_tradnl" dirty="0">
                <a:solidFill>
                  <a:schemeClr val="tx1">
                    <a:lumMod val="65000"/>
                    <a:lumOff val="35000"/>
                  </a:schemeClr>
                </a:solidFill>
                <a:latin typeface="+mj-lt"/>
                <a:ea typeface="Tahoma" panose="020B0604030504040204" pitchFamily="34" charset="0"/>
                <a:cs typeface="Tahoma" panose="020B0604030504040204" pitchFamily="34" charset="0"/>
              </a:rPr>
              <a:t>Busca que la empresa tenga una posición distintiva en los mercados que participa.</a:t>
            </a:r>
            <a:endParaRPr lang="es-ES_tradnl" sz="100" b="1" dirty="0">
              <a:solidFill>
                <a:schemeClr val="tx1">
                  <a:lumMod val="65000"/>
                  <a:lumOff val="35000"/>
                </a:schemeClr>
              </a:solidFill>
              <a:latin typeface="+mj-lt"/>
              <a:ea typeface="Tahoma" panose="020B0604030504040204" pitchFamily="34" charset="0"/>
              <a:cs typeface="Tahoma" panose="020B060403050404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382" y="1232407"/>
            <a:ext cx="2456406" cy="1842305"/>
          </a:xfrm>
          <a:prstGeom prst="rect">
            <a:avLst/>
          </a:prstGeom>
        </p:spPr>
      </p:pic>
      <p:pic>
        <p:nvPicPr>
          <p:cNvPr id="7" name="Picture 4" descr="http://www.helpmycash.com/blog/wp-content/uploads/2011/09/ventajas-cuentas-bancarias-rentabilidad.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5" t="10457" r="12718" b="13663"/>
          <a:stretch/>
        </p:blipFill>
        <p:spPr bwMode="auto">
          <a:xfrm>
            <a:off x="6040123" y="3145569"/>
            <a:ext cx="2145629" cy="149447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l="33874" r="31994"/>
          <a:stretch/>
        </p:blipFill>
        <p:spPr>
          <a:xfrm>
            <a:off x="4217712" y="1213268"/>
            <a:ext cx="1134829" cy="1821612"/>
          </a:xfrm>
          <a:prstGeom prst="rect">
            <a:avLst/>
          </a:prstGeom>
        </p:spPr>
      </p:pic>
      <p:pic>
        <p:nvPicPr>
          <p:cNvPr id="10" name="Picture 2" descr="https://encrypted-tbn2.google.com/images?q=tbn:ANd9GcQACaYRRMpxCGjukVy8md64okvg5Yyhs-kENm68KhgqQUkigO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1162" y="3118739"/>
            <a:ext cx="2172546" cy="19260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69089" y="5279947"/>
            <a:ext cx="8482900" cy="646331"/>
          </a:xfrm>
          <a:prstGeom prst="rect">
            <a:avLst/>
          </a:prstGeom>
        </p:spPr>
        <p:txBody>
          <a:bodyPr wrap="square">
            <a:spAutoFit/>
          </a:bodyPr>
          <a:lstStyle/>
          <a:p>
            <a:pPr algn="ctr">
              <a:buClr>
                <a:srgbClr val="006666"/>
              </a:buClr>
              <a:defRPr/>
            </a:pPr>
            <a:r>
              <a:rPr lang="es-ES_tradnl" b="1" dirty="0">
                <a:solidFill>
                  <a:srgbClr val="FF6600"/>
                </a:solidFill>
                <a:latin typeface="+mj-lt"/>
                <a:ea typeface="Tahoma" panose="020B0604030504040204" pitchFamily="34" charset="0"/>
                <a:cs typeface="Tahoma" panose="020B0604030504040204" pitchFamily="34" charset="0"/>
              </a:rPr>
              <a:t>Se trata de crear y expandir constantemente </a:t>
            </a:r>
          </a:p>
          <a:p>
            <a:pPr algn="ctr">
              <a:buClr>
                <a:srgbClr val="006666"/>
              </a:buClr>
              <a:defRPr/>
            </a:pPr>
            <a:r>
              <a:rPr lang="es-ES_tradnl" b="1" dirty="0">
                <a:solidFill>
                  <a:srgbClr val="FF6600"/>
                </a:solidFill>
                <a:latin typeface="+mj-lt"/>
                <a:ea typeface="Tahoma" panose="020B0604030504040204" pitchFamily="34" charset="0"/>
                <a:cs typeface="Tahoma" panose="020B0604030504040204" pitchFamily="34" charset="0"/>
              </a:rPr>
              <a:t>el </a:t>
            </a:r>
            <a:r>
              <a:rPr lang="es-ES_tradnl" b="1" u="sng" dirty="0">
                <a:solidFill>
                  <a:srgbClr val="FF6600"/>
                </a:solidFill>
                <a:latin typeface="+mj-lt"/>
                <a:ea typeface="Tahoma" panose="020B0604030504040204" pitchFamily="34" charset="0"/>
                <a:cs typeface="Tahoma" panose="020B0604030504040204" pitchFamily="34" charset="0"/>
              </a:rPr>
              <a:t>arsenal de ventajas diferenciadoras</a:t>
            </a:r>
            <a:r>
              <a:rPr lang="es-ES_tradnl" b="1" dirty="0">
                <a:solidFill>
                  <a:srgbClr val="FF6600"/>
                </a:solidFill>
                <a:latin typeface="+mj-lt"/>
                <a:ea typeface="Tahoma" panose="020B0604030504040204" pitchFamily="34" charset="0"/>
                <a:cs typeface="Tahoma" panose="020B0604030504040204" pitchFamily="34" charset="0"/>
              </a:rPr>
              <a:t> antes que los competidores.</a:t>
            </a:r>
            <a:endParaRPr lang="es-ES" b="1" dirty="0">
              <a:solidFill>
                <a:srgbClr val="FF66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29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left)">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wipe(left)">
                                      <p:cBhvr>
                                        <p:cTn id="3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1"/>
          </p:nvPr>
        </p:nvSpPr>
        <p:spPr/>
        <p:txBody>
          <a:bodyPr/>
          <a:lstStyle/>
          <a:p>
            <a:r>
              <a:rPr lang="es-ES" dirty="0" smtClean="0"/>
              <a:t>¿CÓMO?</a:t>
            </a:r>
          </a:p>
          <a:p>
            <a:endParaRPr lang="es-ES" dirty="0"/>
          </a:p>
        </p:txBody>
      </p:sp>
      <p:sp>
        <p:nvSpPr>
          <p:cNvPr id="7" name="Marcador de texto 6"/>
          <p:cNvSpPr>
            <a:spLocks noGrp="1"/>
          </p:cNvSpPr>
          <p:nvPr>
            <p:ph type="body" sz="quarter" idx="19"/>
          </p:nvPr>
        </p:nvSpPr>
        <p:spPr/>
        <p:txBody>
          <a:bodyPr/>
          <a:lstStyle/>
          <a:p>
            <a:endParaRPr lang="es-ES"/>
          </a:p>
        </p:txBody>
      </p:sp>
      <p:sp>
        <p:nvSpPr>
          <p:cNvPr id="9" name="Rectángulo 8"/>
          <p:cNvSpPr/>
          <p:nvPr/>
        </p:nvSpPr>
        <p:spPr>
          <a:xfrm>
            <a:off x="7747219" y="5307042"/>
            <a:ext cx="496005" cy="165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71">
              <a:solidFill>
                <a:schemeClr val="tx1">
                  <a:lumMod val="75000"/>
                  <a:lumOff val="25000"/>
                </a:schemeClr>
              </a:solidFill>
              <a:latin typeface="+mj-lt"/>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0176" y="2452726"/>
            <a:ext cx="1830246" cy="1479026"/>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50" y="1342205"/>
            <a:ext cx="970785" cy="750740"/>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5962" y="1891848"/>
            <a:ext cx="1275442" cy="844482"/>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485" y="1215390"/>
            <a:ext cx="896155" cy="672117"/>
          </a:xfrm>
          <a:prstGeom prst="rect">
            <a:avLst/>
          </a:prstGeom>
        </p:spPr>
      </p:pic>
      <p:pic>
        <p:nvPicPr>
          <p:cNvPr id="3" name="Imagen 2"/>
          <p:cNvPicPr>
            <a:picLocks noChangeAspect="1"/>
          </p:cNvPicPr>
          <p:nvPr/>
        </p:nvPicPr>
        <p:blipFill rotWithShape="1">
          <a:blip r:embed="rId7">
            <a:extLst>
              <a:ext uri="{28A0092B-C50C-407E-A947-70E740481C1C}">
                <a14:useLocalDpi xmlns:a14="http://schemas.microsoft.com/office/drawing/2010/main" val="0"/>
              </a:ext>
            </a:extLst>
          </a:blip>
          <a:srcRect l="43222"/>
          <a:stretch/>
        </p:blipFill>
        <p:spPr>
          <a:xfrm>
            <a:off x="5896791" y="1932517"/>
            <a:ext cx="1376406" cy="1822980"/>
          </a:xfrm>
          <a:prstGeom prst="rect">
            <a:avLst/>
          </a:prstGeom>
        </p:spPr>
      </p:pic>
      <p:sp>
        <p:nvSpPr>
          <p:cNvPr id="19" name="Rectángulo 18"/>
          <p:cNvSpPr/>
          <p:nvPr/>
        </p:nvSpPr>
        <p:spPr>
          <a:xfrm>
            <a:off x="3978383" y="2397180"/>
            <a:ext cx="1844457" cy="909864"/>
          </a:xfrm>
          <a:prstGeom prst="rect">
            <a:avLst/>
          </a:prstGeom>
        </p:spPr>
        <p:txBody>
          <a:bodyPr wrap="square">
            <a:spAutoFit/>
          </a:bodyPr>
          <a:lstStyle/>
          <a:p>
            <a:pPr algn="r">
              <a:buClr>
                <a:schemeClr val="accent1">
                  <a:lumMod val="50000"/>
                </a:schemeClr>
              </a:buClr>
              <a:defRPr/>
            </a:pPr>
            <a:r>
              <a:rPr lang="es-ES_tradnl" sz="1771" dirty="0">
                <a:solidFill>
                  <a:schemeClr val="tx1">
                    <a:lumMod val="75000"/>
                    <a:lumOff val="25000"/>
                  </a:schemeClr>
                </a:solidFill>
                <a:latin typeface="+mj-lt"/>
                <a:ea typeface="Tahoma" panose="020B0604030504040204" pitchFamily="34" charset="0"/>
                <a:cs typeface="Tahoma" panose="020B0604030504040204" pitchFamily="34" charset="0"/>
              </a:rPr>
              <a:t>En los mercados y consumidores que atienda.</a:t>
            </a:r>
          </a:p>
        </p:txBody>
      </p:sp>
      <p:sp>
        <p:nvSpPr>
          <p:cNvPr id="21" name="Rectángulo 20"/>
          <p:cNvSpPr/>
          <p:nvPr/>
        </p:nvSpPr>
        <p:spPr>
          <a:xfrm>
            <a:off x="1057801" y="5443279"/>
            <a:ext cx="3157308" cy="636008"/>
          </a:xfrm>
          <a:prstGeom prst="rect">
            <a:avLst/>
          </a:prstGeom>
        </p:spPr>
        <p:txBody>
          <a:bodyPr wrap="square">
            <a:spAutoFit/>
          </a:bodyPr>
          <a:lstStyle/>
          <a:p>
            <a:pPr algn="just">
              <a:buClr>
                <a:schemeClr val="accent1">
                  <a:lumMod val="50000"/>
                </a:schemeClr>
              </a:buClr>
              <a:defRPr/>
            </a:pPr>
            <a:r>
              <a:rPr lang="es-ES" sz="1771" dirty="0">
                <a:solidFill>
                  <a:schemeClr val="tx1">
                    <a:lumMod val="75000"/>
                    <a:lumOff val="25000"/>
                  </a:schemeClr>
                </a:solidFill>
                <a:latin typeface="+mj-lt"/>
                <a:ea typeface="Tahoma" panose="020B0604030504040204" pitchFamily="34" charset="0"/>
                <a:cs typeface="Tahoma" panose="020B0604030504040204" pitchFamily="34" charset="0"/>
              </a:rPr>
              <a:t>En la promesa de valor que presente a los clientes.</a:t>
            </a:r>
            <a:endParaRPr lang="es-ES_tradnl" sz="1771" dirty="0">
              <a:solidFill>
                <a:schemeClr val="tx1">
                  <a:lumMod val="75000"/>
                  <a:lumOff val="25000"/>
                </a:schemeClr>
              </a:solidFill>
              <a:latin typeface="+mj-lt"/>
              <a:ea typeface="Tahoma" panose="020B0604030504040204" pitchFamily="34" charset="0"/>
              <a:cs typeface="Tahoma" panose="020B0604030504040204" pitchFamily="34" charset="0"/>
            </a:endParaRPr>
          </a:p>
        </p:txBody>
      </p:sp>
      <p:pic>
        <p:nvPicPr>
          <p:cNvPr id="22" name="Imagen 21"/>
          <p:cNvPicPr>
            <a:picLocks noChangeAspect="1"/>
          </p:cNvPicPr>
          <p:nvPr/>
        </p:nvPicPr>
        <p:blipFill rotWithShape="1">
          <a:blip r:embed="rId8" cstate="print">
            <a:extLst>
              <a:ext uri="{28A0092B-C50C-407E-A947-70E740481C1C}">
                <a14:useLocalDpi xmlns:a14="http://schemas.microsoft.com/office/drawing/2010/main" val="0"/>
              </a:ext>
            </a:extLst>
          </a:blip>
          <a:srcRect l="17290" t="26123" r="7027" b="12969"/>
          <a:stretch/>
        </p:blipFill>
        <p:spPr>
          <a:xfrm>
            <a:off x="6644178" y="4479536"/>
            <a:ext cx="1171371" cy="937098"/>
          </a:xfrm>
          <a:prstGeom prst="rect">
            <a:avLst/>
          </a:prstGeom>
        </p:spPr>
      </p:pic>
      <p:pic>
        <p:nvPicPr>
          <p:cNvPr id="24" name="Imagen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6721" y="1390117"/>
            <a:ext cx="1424834" cy="944727"/>
          </a:xfrm>
          <a:prstGeom prst="rect">
            <a:avLst/>
          </a:prstGeom>
        </p:spPr>
      </p:pic>
      <p:pic>
        <p:nvPicPr>
          <p:cNvPr id="25" name="Imagen 24"/>
          <p:cNvPicPr>
            <a:picLocks noChangeAspect="1"/>
          </p:cNvPicPr>
          <p:nvPr/>
        </p:nvPicPr>
        <p:blipFill rotWithShape="1">
          <a:blip r:embed="rId10">
            <a:extLst>
              <a:ext uri="{28A0092B-C50C-407E-A947-70E740481C1C}">
                <a14:useLocalDpi xmlns:a14="http://schemas.microsoft.com/office/drawing/2010/main" val="0"/>
              </a:ext>
            </a:extLst>
          </a:blip>
          <a:srcRect r="41000"/>
          <a:stretch/>
        </p:blipFill>
        <p:spPr>
          <a:xfrm>
            <a:off x="539773" y="3380016"/>
            <a:ext cx="951544" cy="1279993"/>
          </a:xfrm>
          <a:prstGeom prst="rect">
            <a:avLst/>
          </a:prstGeom>
        </p:spPr>
      </p:pic>
      <p:pic>
        <p:nvPicPr>
          <p:cNvPr id="27" name="Imagen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69359" y="4417125"/>
            <a:ext cx="1036941" cy="1634910"/>
          </a:xfrm>
          <a:prstGeom prst="rect">
            <a:avLst/>
          </a:prstGeom>
        </p:spPr>
      </p:pic>
      <p:pic>
        <p:nvPicPr>
          <p:cNvPr id="29" name="Imagen 28"/>
          <p:cNvPicPr>
            <a:picLocks noChangeAspect="1"/>
          </p:cNvPicPr>
          <p:nvPr/>
        </p:nvPicPr>
        <p:blipFill rotWithShape="1">
          <a:blip r:embed="rId12">
            <a:extLst>
              <a:ext uri="{28A0092B-C50C-407E-A947-70E740481C1C}">
                <a14:useLocalDpi xmlns:a14="http://schemas.microsoft.com/office/drawing/2010/main" val="0"/>
              </a:ext>
            </a:extLst>
          </a:blip>
          <a:srcRect r="21427"/>
          <a:stretch/>
        </p:blipFill>
        <p:spPr>
          <a:xfrm>
            <a:off x="223889" y="2213024"/>
            <a:ext cx="1110449" cy="717854"/>
          </a:xfrm>
          <a:prstGeom prst="rect">
            <a:avLst/>
          </a:prstGeom>
        </p:spPr>
      </p:pic>
      <p:pic>
        <p:nvPicPr>
          <p:cNvPr id="31" name="Imagen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70821" y="1208660"/>
            <a:ext cx="1013896" cy="674702"/>
          </a:xfrm>
          <a:prstGeom prst="rect">
            <a:avLst/>
          </a:prstGeom>
        </p:spPr>
      </p:pic>
      <p:pic>
        <p:nvPicPr>
          <p:cNvPr id="32" name="Imagen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9172" y="1017112"/>
            <a:ext cx="1094618" cy="966377"/>
          </a:xfrm>
          <a:prstGeom prst="rect">
            <a:avLst/>
          </a:prstGeom>
        </p:spPr>
      </p:pic>
      <p:pic>
        <p:nvPicPr>
          <p:cNvPr id="33" name="Imagen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847" y="2178175"/>
            <a:ext cx="956673" cy="601723"/>
          </a:xfrm>
          <a:prstGeom prst="rect">
            <a:avLst/>
          </a:prstGeom>
        </p:spPr>
      </p:pic>
      <p:pic>
        <p:nvPicPr>
          <p:cNvPr id="35" name="Imagen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1484" y="2183178"/>
            <a:ext cx="740862" cy="740862"/>
          </a:xfrm>
          <a:prstGeom prst="rect">
            <a:avLst/>
          </a:prstGeom>
        </p:spPr>
      </p:pic>
      <p:pic>
        <p:nvPicPr>
          <p:cNvPr id="38" name="Imagen 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04296" y="4371780"/>
            <a:ext cx="1203852" cy="818796"/>
          </a:xfrm>
          <a:prstGeom prst="rect">
            <a:avLst/>
          </a:prstGeom>
        </p:spPr>
      </p:pic>
      <p:pic>
        <p:nvPicPr>
          <p:cNvPr id="39" name="Imagen 38"/>
          <p:cNvPicPr>
            <a:picLocks noChangeAspect="1"/>
          </p:cNvPicPr>
          <p:nvPr/>
        </p:nvPicPr>
        <p:blipFill rotWithShape="1">
          <a:blip r:embed="rId18">
            <a:extLst>
              <a:ext uri="{28A0092B-C50C-407E-A947-70E740481C1C}">
                <a14:useLocalDpi xmlns:a14="http://schemas.microsoft.com/office/drawing/2010/main" val="0"/>
              </a:ext>
            </a:extLst>
          </a:blip>
          <a:srcRect l="8657" b="9501"/>
          <a:stretch/>
        </p:blipFill>
        <p:spPr>
          <a:xfrm>
            <a:off x="5217126" y="5182481"/>
            <a:ext cx="1750657" cy="1138256"/>
          </a:xfrm>
          <a:prstGeom prst="rect">
            <a:avLst/>
          </a:prstGeom>
        </p:spPr>
      </p:pic>
      <p:pic>
        <p:nvPicPr>
          <p:cNvPr id="41" name="Imagen 40"/>
          <p:cNvPicPr>
            <a:picLocks noChangeAspect="1"/>
          </p:cNvPicPr>
          <p:nvPr/>
        </p:nvPicPr>
        <p:blipFill rotWithShape="1">
          <a:blip r:embed="rId19">
            <a:extLst>
              <a:ext uri="{28A0092B-C50C-407E-A947-70E740481C1C}">
                <a14:useLocalDpi xmlns:a14="http://schemas.microsoft.com/office/drawing/2010/main" val="0"/>
              </a:ext>
            </a:extLst>
          </a:blip>
          <a:srcRect l="24655" t="8756" r="18643"/>
          <a:stretch/>
        </p:blipFill>
        <p:spPr>
          <a:xfrm>
            <a:off x="1506072" y="3235853"/>
            <a:ext cx="618852" cy="851011"/>
          </a:xfrm>
          <a:prstGeom prst="rect">
            <a:avLst/>
          </a:prstGeom>
        </p:spPr>
      </p:pic>
      <p:pic>
        <p:nvPicPr>
          <p:cNvPr id="47" name="Imagen 4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79602" y="3226227"/>
            <a:ext cx="1550519" cy="1031799"/>
          </a:xfrm>
          <a:prstGeom prst="rect">
            <a:avLst/>
          </a:prstGeom>
        </p:spPr>
      </p:pic>
      <p:pic>
        <p:nvPicPr>
          <p:cNvPr id="48" name="Imagen 4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13348" y="4123129"/>
            <a:ext cx="1876260" cy="906181"/>
          </a:xfrm>
          <a:prstGeom prst="rect">
            <a:avLst/>
          </a:prstGeom>
        </p:spPr>
      </p:pic>
      <p:sp>
        <p:nvSpPr>
          <p:cNvPr id="34" name="Rectángulo 33"/>
          <p:cNvSpPr/>
          <p:nvPr/>
        </p:nvSpPr>
        <p:spPr>
          <a:xfrm>
            <a:off x="3928241" y="1026238"/>
            <a:ext cx="2878930" cy="364843"/>
          </a:xfrm>
          <a:prstGeom prst="rect">
            <a:avLst/>
          </a:prstGeom>
        </p:spPr>
        <p:txBody>
          <a:bodyPr wrap="none">
            <a:spAutoFit/>
          </a:bodyPr>
          <a:lstStyle/>
          <a:p>
            <a:pPr algn="just">
              <a:buClr>
                <a:schemeClr val="accent1">
                  <a:lumMod val="50000"/>
                </a:schemeClr>
              </a:buClr>
              <a:defRPr/>
            </a:pPr>
            <a:r>
              <a:rPr lang="es-ES_tradnl" sz="1771" dirty="0">
                <a:solidFill>
                  <a:schemeClr val="tx1">
                    <a:lumMod val="75000"/>
                    <a:lumOff val="25000"/>
                  </a:schemeClr>
                </a:solidFill>
                <a:latin typeface="+mj-lt"/>
                <a:ea typeface="Tahoma" panose="020B0604030504040204" pitchFamily="34" charset="0"/>
                <a:cs typeface="Tahoma" panose="020B0604030504040204" pitchFamily="34" charset="0"/>
              </a:rPr>
              <a:t>En los productos que ofrezca.</a:t>
            </a:r>
          </a:p>
        </p:txBody>
      </p:sp>
      <p:sp>
        <p:nvSpPr>
          <p:cNvPr id="36" name="Rectángulo 35"/>
          <p:cNvSpPr/>
          <p:nvPr/>
        </p:nvSpPr>
        <p:spPr>
          <a:xfrm>
            <a:off x="3730121" y="3875491"/>
            <a:ext cx="4960051" cy="363433"/>
          </a:xfrm>
          <a:prstGeom prst="rect">
            <a:avLst/>
          </a:prstGeom>
        </p:spPr>
        <p:txBody>
          <a:bodyPr wrap="square">
            <a:spAutoFit/>
          </a:bodyPr>
          <a:lstStyle/>
          <a:p>
            <a:pPr algn="just">
              <a:buClr>
                <a:schemeClr val="accent1">
                  <a:lumMod val="50000"/>
                </a:schemeClr>
              </a:buClr>
              <a:defRPr/>
            </a:pPr>
            <a:r>
              <a:rPr lang="es-ES_tradnl" sz="1771" dirty="0">
                <a:solidFill>
                  <a:schemeClr val="tx1">
                    <a:lumMod val="75000"/>
                    <a:lumOff val="25000"/>
                  </a:schemeClr>
                </a:solidFill>
                <a:latin typeface="+mj-lt"/>
                <a:ea typeface="Tahoma" panose="020B0604030504040204" pitchFamily="34" charset="0"/>
                <a:cs typeface="Tahoma" panose="020B0604030504040204" pitchFamily="34" charset="0"/>
              </a:rPr>
              <a:t>En tecnología y costos de producción.</a:t>
            </a:r>
          </a:p>
        </p:txBody>
      </p:sp>
    </p:spTree>
    <p:extLst>
      <p:ext uri="{BB962C8B-B14F-4D97-AF65-F5344CB8AC3E}">
        <p14:creationId xmlns:p14="http://schemas.microsoft.com/office/powerpoint/2010/main" val="14831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wipe(left)">
                                      <p:cBhvr>
                                        <p:cTn id="52" dur="500"/>
                                        <p:tgtEl>
                                          <p:spTgt spid="1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left)">
                                      <p:cBhvr>
                                        <p:cTn id="73" dur="500"/>
                                        <p:tgtEl>
                                          <p:spTgt spid="3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down)">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1">
                                            <p:txEl>
                                              <p:pRg st="0" end="0"/>
                                            </p:txEl>
                                          </p:spTgt>
                                        </p:tgtEl>
                                        <p:attrNameLst>
                                          <p:attrName>style.visibility</p:attrName>
                                        </p:attrNameLst>
                                      </p:cBhvr>
                                      <p:to>
                                        <p:strVal val="visible"/>
                                      </p:to>
                                    </p:set>
                                    <p:animEffect transition="in" filter="wipe(left)">
                                      <p:cBhvr>
                                        <p:cTn id="9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1"/>
          </p:nvPr>
        </p:nvSpPr>
        <p:spPr/>
        <p:txBody>
          <a:bodyPr/>
          <a:lstStyle/>
          <a:p>
            <a:r>
              <a:rPr lang="es-ES" dirty="0" smtClean="0"/>
              <a:t>¿QUÉ ES ESTRATEGIA Y QUÉ NO ES ESTRATEGIA?</a:t>
            </a:r>
            <a:endParaRPr lang="es-ES" dirty="0"/>
          </a:p>
        </p:txBody>
      </p:sp>
      <p:sp>
        <p:nvSpPr>
          <p:cNvPr id="10" name="Marcador de texto 9"/>
          <p:cNvSpPr>
            <a:spLocks noGrp="1"/>
          </p:cNvSpPr>
          <p:nvPr>
            <p:ph type="body" sz="quarter" idx="19"/>
          </p:nvPr>
        </p:nvSpPr>
        <p:spPr/>
        <p:txBody>
          <a:bodyPr/>
          <a:lstStyle/>
          <a:p>
            <a:endParaRPr lang="es-ES"/>
          </a:p>
        </p:txBody>
      </p:sp>
      <p:sp>
        <p:nvSpPr>
          <p:cNvPr id="9" name="Rectángulo 8"/>
          <p:cNvSpPr/>
          <p:nvPr/>
        </p:nvSpPr>
        <p:spPr>
          <a:xfrm>
            <a:off x="7671858" y="5851360"/>
            <a:ext cx="496005" cy="165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71">
              <a:latin typeface="+mj-lt"/>
              <a:ea typeface="Tahoma" panose="020B0604030504040204" pitchFamily="34" charset="0"/>
              <a:cs typeface="Tahoma" panose="020B0604030504040204" pitchFamily="34" charset="0"/>
            </a:endParaRPr>
          </a:p>
        </p:txBody>
      </p:sp>
      <p:sp>
        <p:nvSpPr>
          <p:cNvPr id="5" name="2 Marcador de contenido"/>
          <p:cNvSpPr txBox="1">
            <a:spLocks/>
          </p:cNvSpPr>
          <p:nvPr/>
        </p:nvSpPr>
        <p:spPr bwMode="auto">
          <a:xfrm>
            <a:off x="727785" y="1664845"/>
            <a:ext cx="4534904" cy="2869275"/>
          </a:xfrm>
          <a:prstGeom prst="rect">
            <a:avLst/>
          </a:prstGeom>
          <a:noFill/>
          <a:ln w="9525">
            <a:noFill/>
            <a:miter lim="800000"/>
            <a:headEnd/>
            <a:tailEnd/>
          </a:ln>
        </p:spPr>
        <p:txBody>
          <a:bodyPr vert="horz" wrap="square" lIns="89980" tIns="44990" rIns="89980" bIns="44990" numCol="1"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10000"/>
              </a:lnSpc>
              <a:spcBef>
                <a:spcPts val="0"/>
              </a:spcBef>
            </a:pPr>
            <a:r>
              <a:rPr lang="es-ES_tradnl" sz="1870" b="1" i="1" dirty="0">
                <a:solidFill>
                  <a:srgbClr val="C42500"/>
                </a:solidFill>
                <a:latin typeface="+mj-lt"/>
                <a:ea typeface="Tahoma" panose="020B0604030504040204" pitchFamily="34" charset="0"/>
                <a:cs typeface="Tahoma" panose="020B0604030504040204" pitchFamily="34" charset="0"/>
              </a:rPr>
              <a:t>Estrategia</a:t>
            </a:r>
            <a:r>
              <a:rPr lang="es-ES_tradnl" sz="1870" b="1" i="1" dirty="0">
                <a:solidFill>
                  <a:schemeClr val="tx1">
                    <a:lumMod val="75000"/>
                    <a:lumOff val="25000"/>
                  </a:schemeClr>
                </a:solidFill>
                <a:latin typeface="+mj-lt"/>
                <a:ea typeface="Tahoma" panose="020B0604030504040204" pitchFamily="34" charset="0"/>
                <a:cs typeface="Tahoma" panose="020B0604030504040204" pitchFamily="34" charset="0"/>
              </a:rPr>
              <a:t> </a:t>
            </a:r>
            <a:r>
              <a:rPr lang="es-ES_tradnl" sz="1870" i="1" dirty="0">
                <a:solidFill>
                  <a:schemeClr val="tx1">
                    <a:lumMod val="75000"/>
                    <a:lumOff val="25000"/>
                  </a:schemeClr>
                </a:solidFill>
                <a:latin typeface="+mj-lt"/>
                <a:ea typeface="Tahoma" panose="020B0604030504040204" pitchFamily="34" charset="0"/>
                <a:cs typeface="Tahoma" panose="020B0604030504040204" pitchFamily="34" charset="0"/>
              </a:rPr>
              <a:t>es encontrar una </a:t>
            </a:r>
            <a:r>
              <a:rPr lang="es-ES_tradnl" sz="1870" b="1" i="1" dirty="0">
                <a:solidFill>
                  <a:schemeClr val="tx1">
                    <a:lumMod val="75000"/>
                    <a:lumOff val="25000"/>
                  </a:schemeClr>
                </a:solidFill>
                <a:latin typeface="+mj-lt"/>
                <a:ea typeface="Tahoma" panose="020B0604030504040204" pitchFamily="34" charset="0"/>
                <a:cs typeface="Tahoma" panose="020B0604030504040204" pitchFamily="34" charset="0"/>
              </a:rPr>
              <a:t>forma distinta de competir creando un valor innovador para el consumidor</a:t>
            </a:r>
            <a:r>
              <a:rPr lang="es-ES_tradnl" sz="1870" i="1" dirty="0">
                <a:solidFill>
                  <a:schemeClr val="tx1">
                    <a:lumMod val="75000"/>
                    <a:lumOff val="25000"/>
                  </a:schemeClr>
                </a:solidFill>
                <a:latin typeface="+mj-lt"/>
                <a:ea typeface="Tahoma" panose="020B0604030504040204" pitchFamily="34" charset="0"/>
                <a:cs typeface="Tahoma" panose="020B0604030504040204" pitchFamily="34" charset="0"/>
              </a:rPr>
              <a:t>, permitiendo a la compañía prosperar y lograr una rentabilidad superior</a:t>
            </a:r>
            <a:r>
              <a:rPr lang="es-ES_tradnl" sz="1968" i="1" dirty="0">
                <a:solidFill>
                  <a:schemeClr val="tx1">
                    <a:lumMod val="75000"/>
                    <a:lumOff val="25000"/>
                  </a:schemeClr>
                </a:solidFill>
                <a:latin typeface="+mj-lt"/>
                <a:ea typeface="Tahoma" panose="020B0604030504040204" pitchFamily="34" charset="0"/>
                <a:cs typeface="Tahoma" panose="020B0604030504040204" pitchFamily="34" charset="0"/>
              </a:rPr>
              <a:t>.</a:t>
            </a:r>
          </a:p>
          <a:p>
            <a:pPr algn="just">
              <a:lnSpc>
                <a:spcPct val="110000"/>
              </a:lnSpc>
              <a:spcBef>
                <a:spcPts val="0"/>
              </a:spcBef>
            </a:pPr>
            <a:endParaRPr lang="es-ES_tradnl" sz="1082" i="1" dirty="0">
              <a:solidFill>
                <a:schemeClr val="tx1">
                  <a:lumMod val="75000"/>
                  <a:lumOff val="25000"/>
                </a:schemeClr>
              </a:solidFill>
              <a:latin typeface="+mj-lt"/>
              <a:ea typeface="Tahoma" panose="020B0604030504040204" pitchFamily="34" charset="0"/>
              <a:cs typeface="Tahoma" panose="020B0604030504040204" pitchFamily="34" charset="0"/>
            </a:endParaRPr>
          </a:p>
          <a:p>
            <a:pPr algn="just">
              <a:lnSpc>
                <a:spcPct val="110000"/>
              </a:lnSpc>
              <a:spcBef>
                <a:spcPts val="0"/>
              </a:spcBef>
            </a:pPr>
            <a:r>
              <a:rPr lang="es-ES_tradnl" sz="1870" b="1" i="1" dirty="0">
                <a:solidFill>
                  <a:srgbClr val="C42500"/>
                </a:solidFill>
                <a:latin typeface="+mj-lt"/>
                <a:ea typeface="Tahoma" panose="020B0604030504040204" pitchFamily="34" charset="0"/>
                <a:cs typeface="Tahoma" panose="020B0604030504040204" pitchFamily="34" charset="0"/>
              </a:rPr>
              <a:t>No es estrategia</a:t>
            </a:r>
            <a:r>
              <a:rPr lang="es-ES_tradnl" sz="1870" i="1" dirty="0">
                <a:solidFill>
                  <a:schemeClr val="tx1">
                    <a:lumMod val="75000"/>
                    <a:lumOff val="25000"/>
                  </a:schemeClr>
                </a:solidFill>
                <a:latin typeface="+mj-lt"/>
                <a:ea typeface="Tahoma" panose="020B0604030504040204" pitchFamily="34" charset="0"/>
                <a:cs typeface="Tahoma" panose="020B0604030504040204" pitchFamily="34" charset="0"/>
              </a:rPr>
              <a:t>, implementar mejores prácticas, comprar las últimas maquinarías o usar internet para comunicarte con tus clientes, </a:t>
            </a:r>
            <a:r>
              <a:rPr lang="es-ES_tradnl" sz="1870" dirty="0">
                <a:solidFill>
                  <a:schemeClr val="tx1">
                    <a:lumMod val="75000"/>
                    <a:lumOff val="25000"/>
                  </a:schemeClr>
                </a:solidFill>
                <a:latin typeface="+mj-lt"/>
                <a:ea typeface="Tahoma" panose="020B0604030504040204" pitchFamily="34" charset="0"/>
                <a:cs typeface="Tahoma" panose="020B0604030504040204" pitchFamily="34" charset="0"/>
              </a:rPr>
              <a:t>si los competidores también cuentan con estos.</a:t>
            </a:r>
          </a:p>
          <a:p>
            <a:pPr>
              <a:lnSpc>
                <a:spcPct val="110000"/>
              </a:lnSpc>
              <a:spcBef>
                <a:spcPts val="0"/>
              </a:spcBef>
            </a:pPr>
            <a:endParaRPr lang="es-ES_tradnl" sz="1082" dirty="0">
              <a:solidFill>
                <a:schemeClr val="tx1">
                  <a:lumMod val="75000"/>
                  <a:lumOff val="25000"/>
                </a:schemeClr>
              </a:solidFill>
              <a:latin typeface="+mj-lt"/>
              <a:ea typeface="Tahoma" panose="020B0604030504040204" pitchFamily="34" charset="0"/>
              <a:cs typeface="Tahoma" panose="020B0604030504040204" pitchFamily="34" charset="0"/>
            </a:endParaRPr>
          </a:p>
          <a:p>
            <a:pPr>
              <a:lnSpc>
                <a:spcPct val="110000"/>
              </a:lnSpc>
              <a:spcBef>
                <a:spcPts val="0"/>
              </a:spcBef>
            </a:pPr>
            <a:endParaRPr lang="es-ES_tradnl" sz="1082" dirty="0">
              <a:solidFill>
                <a:schemeClr val="tx1">
                  <a:lumMod val="75000"/>
                  <a:lumOff val="25000"/>
                </a:schemeClr>
              </a:solidFill>
              <a:latin typeface="+mj-lt"/>
              <a:ea typeface="Tahoma" panose="020B0604030504040204" pitchFamily="34" charset="0"/>
              <a:cs typeface="Tahoma" panose="020B0604030504040204" pitchFamily="34" charset="0"/>
            </a:endParaRPr>
          </a:p>
          <a:p>
            <a:pPr>
              <a:lnSpc>
                <a:spcPct val="110000"/>
              </a:lnSpc>
              <a:spcBef>
                <a:spcPts val="0"/>
              </a:spcBef>
            </a:pPr>
            <a:endParaRPr lang="es-ES_tradnl" sz="1033" dirty="0">
              <a:solidFill>
                <a:schemeClr val="tx1">
                  <a:lumMod val="75000"/>
                  <a:lumOff val="25000"/>
                </a:schemeClr>
              </a:solidFill>
              <a:latin typeface="+mj-lt"/>
              <a:ea typeface="Tahoma" panose="020B0604030504040204" pitchFamily="34" charset="0"/>
              <a:cs typeface="Tahoma" panose="020B0604030504040204" pitchFamily="34" charset="0"/>
            </a:endParaRPr>
          </a:p>
          <a:p>
            <a:pPr algn="l">
              <a:lnSpc>
                <a:spcPct val="110000"/>
              </a:lnSpc>
              <a:spcBef>
                <a:spcPts val="0"/>
              </a:spcBef>
            </a:pPr>
            <a:r>
              <a:rPr lang="es-ES_tradnl" sz="886" dirty="0">
                <a:solidFill>
                  <a:schemeClr val="tx1">
                    <a:lumMod val="75000"/>
                    <a:lumOff val="25000"/>
                  </a:schemeClr>
                </a:solidFill>
                <a:latin typeface="+mj-lt"/>
                <a:ea typeface="Tahoma" panose="020B0604030504040204" pitchFamily="34" charset="0"/>
                <a:cs typeface="Tahoma" panose="020B0604030504040204" pitchFamily="34" charset="0"/>
              </a:rPr>
              <a:t>Fuente: Tomado de entrevista Michael </a:t>
            </a:r>
            <a:r>
              <a:rPr lang="es-ES_tradnl" sz="886" dirty="0" err="1">
                <a:solidFill>
                  <a:schemeClr val="tx1">
                    <a:lumMod val="75000"/>
                    <a:lumOff val="25000"/>
                  </a:schemeClr>
                </a:solidFill>
                <a:latin typeface="+mj-lt"/>
                <a:ea typeface="Tahoma" panose="020B0604030504040204" pitchFamily="34" charset="0"/>
                <a:cs typeface="Tahoma" panose="020B0604030504040204" pitchFamily="34" charset="0"/>
              </a:rPr>
              <a:t>Porter</a:t>
            </a:r>
            <a:r>
              <a:rPr lang="es-ES_tradnl" sz="886" dirty="0">
                <a:solidFill>
                  <a:schemeClr val="tx1">
                    <a:lumMod val="75000"/>
                    <a:lumOff val="25000"/>
                  </a:schemeClr>
                </a:solidFill>
                <a:latin typeface="+mj-lt"/>
                <a:ea typeface="Tahoma" panose="020B0604030504040204" pitchFamily="34" charset="0"/>
                <a:cs typeface="Tahoma" panose="020B0604030504040204" pitchFamily="34" charset="0"/>
              </a:rPr>
              <a:t>, 2005.</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985" y="1481702"/>
            <a:ext cx="1874573" cy="229635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055" y="3942379"/>
            <a:ext cx="2839097" cy="1991605"/>
          </a:xfrm>
          <a:prstGeom prst="rect">
            <a:avLst/>
          </a:prstGeom>
        </p:spPr>
      </p:pic>
    </p:spTree>
    <p:extLst>
      <p:ext uri="{BB962C8B-B14F-4D97-AF65-F5344CB8AC3E}">
        <p14:creationId xmlns:p14="http://schemas.microsoft.com/office/powerpoint/2010/main" val="35094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CO" dirty="0" smtClean="0"/>
              <a:t>SE TRATA DE</a:t>
            </a:r>
            <a:endParaRPr lang="es-ES" dirty="0"/>
          </a:p>
        </p:txBody>
      </p:sp>
      <p:sp>
        <p:nvSpPr>
          <p:cNvPr id="3" name="Marcador de texto 2"/>
          <p:cNvSpPr>
            <a:spLocks noGrp="1"/>
          </p:cNvSpPr>
          <p:nvPr>
            <p:ph type="body" sz="quarter" idx="19"/>
          </p:nvPr>
        </p:nvSpPr>
        <p:spPr/>
        <p:txBody>
          <a:bodyPr/>
          <a:lstStyle/>
          <a:p>
            <a:endParaRPr lang="es-ES"/>
          </a:p>
        </p:txBody>
      </p:sp>
      <p:pic>
        <p:nvPicPr>
          <p:cNvPr id="4" name="Picture 2" descr="http://mediacdn.snorgcontent.com/media/catalog/product/o/u/outsidethebox_fullpic_artwork.jpg"/>
          <p:cNvPicPr>
            <a:picLocks noChangeAspect="1" noChangeArrowheads="1"/>
          </p:cNvPicPr>
          <p:nvPr/>
        </p:nvPicPr>
        <p:blipFill rotWithShape="1">
          <a:blip r:embed="rId2">
            <a:extLst>
              <a:ext uri="{28A0092B-C50C-407E-A947-70E740481C1C}">
                <a14:useLocalDpi xmlns:a14="http://schemas.microsoft.com/office/drawing/2010/main" val="0"/>
              </a:ext>
            </a:extLst>
          </a:blip>
          <a:srcRect l="30125" t="30460" r="21830" b="2759"/>
          <a:stretch/>
        </p:blipFill>
        <p:spPr bwMode="auto">
          <a:xfrm>
            <a:off x="2807964" y="2723145"/>
            <a:ext cx="3618236" cy="35357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616113" y="1022556"/>
            <a:ext cx="3472036" cy="1700589"/>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 b="1" dirty="0">
              <a:latin typeface="Impact" panose="020B0806030902050204" pitchFamily="34" charset="0"/>
              <a:cs typeface="Aharoni" panose="02010803020104030203" pitchFamily="2" charset="-79"/>
            </a:endParaRPr>
          </a:p>
          <a:p>
            <a:r>
              <a:rPr lang="es-ES" sz="4800" b="1" dirty="0">
                <a:solidFill>
                  <a:srgbClr val="FF0000"/>
                </a:solidFill>
                <a:latin typeface="Impact" panose="020B0806030902050204" pitchFamily="34" charset="0"/>
                <a:cs typeface="Aharoni" panose="02010803020104030203" pitchFamily="2" charset="-79"/>
              </a:rPr>
              <a:t>Pensar</a:t>
            </a:r>
            <a:r>
              <a:rPr lang="es-ES" sz="4000" b="1" dirty="0">
                <a:latin typeface="Impact" panose="020B0806030902050204" pitchFamily="34" charset="0"/>
                <a:cs typeface="Aharoni" panose="02010803020104030203" pitchFamily="2" charset="-79"/>
              </a:rPr>
              <a:t> fuera </a:t>
            </a:r>
          </a:p>
          <a:p>
            <a:r>
              <a:rPr lang="es-ES" sz="4000" b="1" dirty="0">
                <a:latin typeface="Impact" panose="020B0806030902050204" pitchFamily="34" charset="0"/>
                <a:cs typeface="Aharoni" panose="02010803020104030203" pitchFamily="2" charset="-79"/>
              </a:rPr>
              <a:t>de la </a:t>
            </a:r>
            <a:r>
              <a:rPr lang="es-ES" sz="5400" b="1" dirty="0">
                <a:solidFill>
                  <a:srgbClr val="FF0000"/>
                </a:solidFill>
                <a:latin typeface="Impact" panose="020B0806030902050204" pitchFamily="34" charset="0"/>
                <a:cs typeface="Aharoni" panose="02010803020104030203" pitchFamily="2" charset="-79"/>
              </a:rPr>
              <a:t>caja</a:t>
            </a:r>
            <a:endParaRPr lang="en-US" sz="5400" b="1" dirty="0">
              <a:solidFill>
                <a:srgbClr val="FF0000"/>
              </a:solidFill>
              <a:latin typeface="Impact" panose="020B0806030902050204" pitchFamily="34" charset="0"/>
              <a:cs typeface="Aharoni" panose="02010803020104030203" pitchFamily="2" charset="-79"/>
            </a:endParaRPr>
          </a:p>
        </p:txBody>
      </p:sp>
    </p:spTree>
    <p:extLst>
      <p:ext uri="{BB962C8B-B14F-4D97-AF65-F5344CB8AC3E}">
        <p14:creationId xmlns:p14="http://schemas.microsoft.com/office/powerpoint/2010/main" val="257440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quarter" idx="11"/>
          </p:nvPr>
        </p:nvSpPr>
        <p:spPr/>
        <p:txBody>
          <a:bodyPr/>
          <a:lstStyle/>
          <a:p>
            <a:r>
              <a:rPr lang="es-ES" dirty="0" smtClean="0"/>
              <a:t>¿CUÁL ES SU ACTITUD FRENTE AL FUTURO?</a:t>
            </a:r>
          </a:p>
          <a:p>
            <a:endParaRPr lang="es-ES" dirty="0"/>
          </a:p>
        </p:txBody>
      </p:sp>
      <p:sp>
        <p:nvSpPr>
          <p:cNvPr id="14" name="Marcador de texto 13"/>
          <p:cNvSpPr>
            <a:spLocks noGrp="1"/>
          </p:cNvSpPr>
          <p:nvPr>
            <p:ph type="body" sz="quarter" idx="19"/>
          </p:nvPr>
        </p:nvSpPr>
        <p:spPr/>
        <p:txBody>
          <a:bodyPr/>
          <a:lstStyle/>
          <a:p>
            <a:endParaRPr lang="es-ES"/>
          </a:p>
        </p:txBody>
      </p:sp>
      <p:sp>
        <p:nvSpPr>
          <p:cNvPr id="5" name="Rectángulo 4"/>
          <p:cNvSpPr/>
          <p:nvPr/>
        </p:nvSpPr>
        <p:spPr>
          <a:xfrm>
            <a:off x="406954" y="1088928"/>
            <a:ext cx="3193118" cy="338554"/>
          </a:xfrm>
          <a:prstGeom prst="rect">
            <a:avLst/>
          </a:prstGeom>
        </p:spPr>
        <p:txBody>
          <a:bodyPr wrap="none">
            <a:spAutoFit/>
          </a:bodyPr>
          <a:lstStyle/>
          <a:p>
            <a:r>
              <a:rPr lang="es-ES" sz="1600" b="1" i="1" dirty="0" smtClean="0">
                <a:solidFill>
                  <a:schemeClr val="accent3">
                    <a:lumMod val="75000"/>
                  </a:schemeClr>
                </a:solidFill>
                <a:latin typeface="+mj-lt"/>
                <a:ea typeface="Tahoma" panose="020B0604030504040204" pitchFamily="34" charset="0"/>
                <a:cs typeface="Tahoma" panose="020B0604030504040204" pitchFamily="34" charset="0"/>
              </a:rPr>
              <a:t>Avestruz pasivo </a:t>
            </a:r>
            <a:r>
              <a:rPr lang="es-ES" sz="1600" dirty="0">
                <a:solidFill>
                  <a:schemeClr val="tx1">
                    <a:lumMod val="75000"/>
                    <a:lumOff val="25000"/>
                  </a:schemeClr>
                </a:solidFill>
                <a:latin typeface="+mj-lt"/>
                <a:ea typeface="Tahoma" panose="020B0604030504040204" pitchFamily="34" charset="0"/>
                <a:cs typeface="Tahoma" panose="020B0604030504040204" pitchFamily="34" charset="0"/>
              </a:rPr>
              <a:t>que sufre el cambio</a:t>
            </a:r>
            <a:endParaRPr lang="es-ES" sz="1600" dirty="0">
              <a:solidFill>
                <a:schemeClr val="tx1">
                  <a:lumMod val="75000"/>
                  <a:lumOff val="25000"/>
                </a:schemeClr>
              </a:solidFill>
              <a:latin typeface="+mj-lt"/>
            </a:endParaRPr>
          </a:p>
        </p:txBody>
      </p:sp>
      <p:sp>
        <p:nvSpPr>
          <p:cNvPr id="6" name="Rectángulo 5"/>
          <p:cNvSpPr/>
          <p:nvPr/>
        </p:nvSpPr>
        <p:spPr>
          <a:xfrm>
            <a:off x="3684739" y="1992799"/>
            <a:ext cx="2520175" cy="1077218"/>
          </a:xfrm>
          <a:prstGeom prst="rect">
            <a:avLst/>
          </a:prstGeom>
        </p:spPr>
        <p:txBody>
          <a:bodyPr wrap="square">
            <a:spAutoFit/>
          </a:bodyPr>
          <a:lstStyle/>
          <a:p>
            <a:pPr algn="r"/>
            <a:r>
              <a:rPr lang="es-ES" sz="1600" b="1" i="1" dirty="0" smtClean="0">
                <a:solidFill>
                  <a:schemeClr val="accent3">
                    <a:lumMod val="75000"/>
                  </a:schemeClr>
                </a:solidFill>
                <a:latin typeface="+mj-lt"/>
                <a:ea typeface="Tahoma" panose="020B0604030504040204" pitchFamily="34" charset="0"/>
                <a:cs typeface="Tahoma" panose="020B0604030504040204" pitchFamily="34" charset="0"/>
              </a:rPr>
              <a:t>Bombero </a:t>
            </a:r>
            <a:r>
              <a:rPr lang="es-ES" sz="1600" b="1" i="1" dirty="0">
                <a:solidFill>
                  <a:schemeClr val="accent3">
                    <a:lumMod val="75000"/>
                  </a:schemeClr>
                </a:solidFill>
                <a:latin typeface="+mj-lt"/>
                <a:ea typeface="Tahoma" panose="020B0604030504040204" pitchFamily="34" charset="0"/>
                <a:cs typeface="Tahoma" panose="020B0604030504040204" pitchFamily="34" charset="0"/>
              </a:rPr>
              <a:t>reactivo </a:t>
            </a:r>
            <a:r>
              <a:rPr lang="es-ES" sz="1600" dirty="0">
                <a:solidFill>
                  <a:schemeClr val="tx1">
                    <a:lumMod val="75000"/>
                    <a:lumOff val="25000"/>
                  </a:schemeClr>
                </a:solidFill>
                <a:latin typeface="+mj-lt"/>
                <a:ea typeface="Tahoma" panose="020B0604030504040204" pitchFamily="34" charset="0"/>
                <a:cs typeface="Tahoma" panose="020B0604030504040204" pitchFamily="34" charset="0"/>
              </a:rPr>
              <a:t>que se ocupa en </a:t>
            </a:r>
            <a:r>
              <a:rPr lang="es-ES" sz="1600" dirty="0" smtClean="0">
                <a:solidFill>
                  <a:schemeClr val="tx1">
                    <a:lumMod val="75000"/>
                    <a:lumOff val="25000"/>
                  </a:schemeClr>
                </a:solidFill>
                <a:latin typeface="+mj-lt"/>
                <a:ea typeface="Tahoma" panose="020B0604030504040204" pitchFamily="34" charset="0"/>
                <a:cs typeface="Tahoma" panose="020B0604030504040204" pitchFamily="34" charset="0"/>
              </a:rPr>
              <a:t>combatir el fuego</a:t>
            </a:r>
            <a:r>
              <a:rPr lang="es-ES" sz="1600" dirty="0">
                <a:solidFill>
                  <a:schemeClr val="tx1">
                    <a:lumMod val="75000"/>
                    <a:lumOff val="25000"/>
                  </a:schemeClr>
                </a:solidFill>
                <a:latin typeface="+mj-lt"/>
                <a:ea typeface="Tahoma" panose="020B0604030504040204" pitchFamily="34" charset="0"/>
                <a:cs typeface="Tahoma" panose="020B0604030504040204" pitchFamily="34" charset="0"/>
              </a:rPr>
              <a:t>, una vez éste se ha declarado</a:t>
            </a:r>
            <a:endParaRPr lang="es-ES" sz="1600" dirty="0">
              <a:solidFill>
                <a:schemeClr val="tx1">
                  <a:lumMod val="75000"/>
                  <a:lumOff val="25000"/>
                </a:schemeClr>
              </a:solidFill>
              <a:latin typeface="+mj-lt"/>
            </a:endParaRPr>
          </a:p>
        </p:txBody>
      </p:sp>
      <p:sp>
        <p:nvSpPr>
          <p:cNvPr id="7" name="Rectángulo 6"/>
          <p:cNvSpPr/>
          <p:nvPr/>
        </p:nvSpPr>
        <p:spPr>
          <a:xfrm>
            <a:off x="886850" y="3701333"/>
            <a:ext cx="4572000" cy="830997"/>
          </a:xfrm>
          <a:prstGeom prst="rect">
            <a:avLst/>
          </a:prstGeom>
        </p:spPr>
        <p:txBody>
          <a:bodyPr>
            <a:spAutoFit/>
          </a:bodyPr>
          <a:lstStyle/>
          <a:p>
            <a:pPr algn="r"/>
            <a:r>
              <a:rPr lang="es-ES" sz="1600" b="1" i="1" dirty="0" smtClean="0">
                <a:solidFill>
                  <a:schemeClr val="accent3">
                    <a:lumMod val="75000"/>
                  </a:schemeClr>
                </a:solidFill>
                <a:latin typeface="+mj-lt"/>
                <a:ea typeface="Tahoma" panose="020B0604030504040204" pitchFamily="34" charset="0"/>
                <a:cs typeface="Tahoma" panose="020B0604030504040204" pitchFamily="34" charset="0"/>
              </a:rPr>
              <a:t>Asegurador </a:t>
            </a:r>
            <a:r>
              <a:rPr lang="es-ES" sz="1600" b="1" i="1" dirty="0">
                <a:solidFill>
                  <a:schemeClr val="accent3">
                    <a:lumMod val="75000"/>
                  </a:schemeClr>
                </a:solidFill>
                <a:latin typeface="+mj-lt"/>
                <a:ea typeface="Tahoma" panose="020B0604030504040204" pitchFamily="34" charset="0"/>
                <a:cs typeface="Tahoma" panose="020B0604030504040204" pitchFamily="34" charset="0"/>
              </a:rPr>
              <a:t>pre-activo </a:t>
            </a:r>
            <a:r>
              <a:rPr lang="es-ES" sz="1600" dirty="0">
                <a:solidFill>
                  <a:schemeClr val="tx1">
                    <a:lumMod val="75000"/>
                    <a:lumOff val="25000"/>
                  </a:schemeClr>
                </a:solidFill>
                <a:latin typeface="+mj-lt"/>
                <a:ea typeface="Tahoma" panose="020B0604030504040204" pitchFamily="34" charset="0"/>
                <a:cs typeface="Tahoma" panose="020B0604030504040204" pitchFamily="34" charset="0"/>
              </a:rPr>
              <a:t>que se prepara para </a:t>
            </a:r>
            <a:r>
              <a:rPr lang="es-ES" sz="1600" dirty="0" smtClean="0">
                <a:solidFill>
                  <a:schemeClr val="tx1">
                    <a:lumMod val="75000"/>
                    <a:lumOff val="25000"/>
                  </a:schemeClr>
                </a:solidFill>
                <a:latin typeface="+mj-lt"/>
                <a:ea typeface="Tahoma" panose="020B0604030504040204" pitchFamily="34" charset="0"/>
                <a:cs typeface="Tahoma" panose="020B0604030504040204" pitchFamily="34" charset="0"/>
              </a:rPr>
              <a:t>los cambios </a:t>
            </a:r>
            <a:r>
              <a:rPr lang="es-ES" sz="1600" dirty="0">
                <a:solidFill>
                  <a:schemeClr val="tx1">
                    <a:lumMod val="75000"/>
                    <a:lumOff val="25000"/>
                  </a:schemeClr>
                </a:solidFill>
                <a:latin typeface="+mj-lt"/>
                <a:ea typeface="Tahoma" panose="020B0604030504040204" pitchFamily="34" charset="0"/>
                <a:cs typeface="Tahoma" panose="020B0604030504040204" pitchFamily="34" charset="0"/>
              </a:rPr>
              <a:t>previsibles pues sabe que la reparación sale más cara que la </a:t>
            </a:r>
            <a:r>
              <a:rPr lang="es-ES" sz="1600" dirty="0" smtClean="0">
                <a:solidFill>
                  <a:schemeClr val="tx1">
                    <a:lumMod val="75000"/>
                    <a:lumOff val="25000"/>
                  </a:schemeClr>
                </a:solidFill>
                <a:latin typeface="+mj-lt"/>
                <a:ea typeface="Tahoma" panose="020B0604030504040204" pitchFamily="34" charset="0"/>
                <a:cs typeface="Tahoma" panose="020B0604030504040204" pitchFamily="34" charset="0"/>
              </a:rPr>
              <a:t>prevención.</a:t>
            </a:r>
            <a:endParaRPr lang="es-ES" sz="1600" dirty="0">
              <a:solidFill>
                <a:schemeClr val="tx1">
                  <a:lumMod val="75000"/>
                  <a:lumOff val="25000"/>
                </a:schemeClr>
              </a:solidFill>
              <a:latin typeface="+mj-lt"/>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t="2891" b="6468"/>
          <a:stretch/>
        </p:blipFill>
        <p:spPr>
          <a:xfrm>
            <a:off x="883348" y="1465134"/>
            <a:ext cx="1952187" cy="2033528"/>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300" y="1377546"/>
            <a:ext cx="2566349" cy="1705196"/>
          </a:xfrm>
          <a:prstGeom prst="rect">
            <a:avLst/>
          </a:prstGeom>
        </p:spPr>
      </p:pic>
      <p:pic>
        <p:nvPicPr>
          <p:cNvPr id="10" name="Picture 2" descr="fo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3276" y="3562032"/>
            <a:ext cx="2470002" cy="16423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383360" y="5579899"/>
            <a:ext cx="4032448" cy="584775"/>
          </a:xfrm>
          <a:prstGeom prst="rect">
            <a:avLst/>
          </a:prstGeom>
        </p:spPr>
        <p:txBody>
          <a:bodyPr wrap="square">
            <a:spAutoFit/>
          </a:bodyPr>
          <a:lstStyle/>
          <a:p>
            <a:pPr algn="r"/>
            <a:r>
              <a:rPr lang="es-ES" sz="1600" b="1" i="1" dirty="0" smtClean="0">
                <a:solidFill>
                  <a:schemeClr val="accent3">
                    <a:lumMod val="75000"/>
                  </a:schemeClr>
                </a:solidFill>
                <a:latin typeface="+mj-lt"/>
                <a:ea typeface="Tahoma" panose="020B0604030504040204" pitchFamily="34" charset="0"/>
                <a:cs typeface="Tahoma" panose="020B0604030504040204" pitchFamily="34" charset="0"/>
              </a:rPr>
              <a:t>Conspirador </a:t>
            </a:r>
            <a:r>
              <a:rPr lang="es-ES" sz="1600" b="1" i="1" dirty="0">
                <a:solidFill>
                  <a:schemeClr val="accent3">
                    <a:lumMod val="75000"/>
                  </a:schemeClr>
                </a:solidFill>
                <a:latin typeface="+mj-lt"/>
                <a:ea typeface="Tahoma" panose="020B0604030504040204" pitchFamily="34" charset="0"/>
                <a:cs typeface="Tahoma" panose="020B0604030504040204" pitchFamily="34" charset="0"/>
              </a:rPr>
              <a:t>pro-activo</a:t>
            </a:r>
            <a:r>
              <a:rPr lang="es-ES" sz="1600" i="1" dirty="0">
                <a:solidFill>
                  <a:schemeClr val="accent3">
                    <a:lumMod val="75000"/>
                  </a:schemeClr>
                </a:solidFill>
                <a:latin typeface="+mj-lt"/>
                <a:ea typeface="Tahoma" panose="020B0604030504040204" pitchFamily="34" charset="0"/>
                <a:cs typeface="Tahoma" panose="020B0604030504040204" pitchFamily="34" charset="0"/>
              </a:rPr>
              <a:t> </a:t>
            </a:r>
            <a:r>
              <a:rPr lang="es-ES" sz="1600" dirty="0">
                <a:solidFill>
                  <a:schemeClr val="tx1">
                    <a:lumMod val="75000"/>
                    <a:lumOff val="25000"/>
                  </a:schemeClr>
                </a:solidFill>
                <a:latin typeface="+mj-lt"/>
                <a:ea typeface="Tahoma" panose="020B0604030504040204" pitchFamily="34" charset="0"/>
                <a:cs typeface="Tahoma" panose="020B0604030504040204" pitchFamily="34" charset="0"/>
              </a:rPr>
              <a:t>que trata de provocar los cambios </a:t>
            </a:r>
            <a:r>
              <a:rPr lang="es-ES" sz="1600" dirty="0" smtClean="0">
                <a:solidFill>
                  <a:schemeClr val="tx1">
                    <a:lumMod val="75000"/>
                    <a:lumOff val="25000"/>
                  </a:schemeClr>
                </a:solidFill>
                <a:latin typeface="+mj-lt"/>
                <a:ea typeface="Tahoma" panose="020B0604030504040204" pitchFamily="34" charset="0"/>
                <a:cs typeface="Tahoma" panose="020B0604030504040204" pitchFamily="34" charset="0"/>
              </a:rPr>
              <a:t>deseados</a:t>
            </a:r>
            <a:endParaRPr lang="es-ES" sz="1600" dirty="0">
              <a:solidFill>
                <a:schemeClr val="tx1">
                  <a:lumMod val="75000"/>
                  <a:lumOff val="25000"/>
                </a:schemeClr>
              </a:solidFill>
              <a:latin typeface="+mj-lt"/>
              <a:ea typeface="Tahoma" panose="020B0604030504040204" pitchFamily="34" charset="0"/>
              <a:cs typeface="Tahoma" panose="020B0604030504040204" pitchFamily="34" charset="0"/>
            </a:endParaRPr>
          </a:p>
        </p:txBody>
      </p:sp>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432" y="4814715"/>
            <a:ext cx="2468568" cy="1387611"/>
          </a:xfrm>
          <a:prstGeom prst="rect">
            <a:avLst/>
          </a:prstGeom>
        </p:spPr>
      </p:pic>
    </p:spTree>
    <p:extLst>
      <p:ext uri="{BB962C8B-B14F-4D97-AF65-F5344CB8AC3E}">
        <p14:creationId xmlns:p14="http://schemas.microsoft.com/office/powerpoint/2010/main" val="313716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p:txBody>
          <a:bodyPr/>
          <a:lstStyle/>
          <a:p>
            <a:r>
              <a:rPr lang="es-ES" dirty="0" smtClean="0"/>
              <a:t>CÓMO PIENSA UN ESTRATEGA</a:t>
            </a:r>
            <a:endParaRPr lang="es-ES" dirty="0"/>
          </a:p>
        </p:txBody>
      </p:sp>
      <p:sp>
        <p:nvSpPr>
          <p:cNvPr id="3" name="Marcador de texto 2"/>
          <p:cNvSpPr>
            <a:spLocks noGrp="1"/>
          </p:cNvSpPr>
          <p:nvPr>
            <p:ph type="body" sz="quarter" idx="19"/>
          </p:nvPr>
        </p:nvSpPr>
        <p:spPr/>
        <p:txBody>
          <a:bodyPr/>
          <a:lstStyle/>
          <a:p>
            <a:endParaRPr lang="es-E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00" y="2071020"/>
            <a:ext cx="3499404" cy="3278621"/>
          </a:xfrm>
          <a:prstGeom prst="rect">
            <a:avLst/>
          </a:prstGeom>
        </p:spPr>
      </p:pic>
      <p:sp>
        <p:nvSpPr>
          <p:cNvPr id="6" name="Rectángulo 5"/>
          <p:cNvSpPr/>
          <p:nvPr/>
        </p:nvSpPr>
        <p:spPr>
          <a:xfrm>
            <a:off x="2548939" y="1116913"/>
            <a:ext cx="3456384" cy="954107"/>
          </a:xfrm>
          <a:prstGeom prst="rect">
            <a:avLst/>
          </a:prstGeom>
        </p:spPr>
        <p:txBody>
          <a:bodyPr wrap="square">
            <a:spAutoFit/>
          </a:bodyPr>
          <a:lstStyle/>
          <a:p>
            <a:pPr algn="ctr"/>
            <a:r>
              <a:rPr lang="es-ES" altLang="es-ES" sz="1400" dirty="0">
                <a:solidFill>
                  <a:schemeClr val="tx1">
                    <a:lumMod val="75000"/>
                    <a:lumOff val="25000"/>
                  </a:schemeClr>
                </a:solidFill>
                <a:latin typeface="+mj-lt"/>
              </a:rPr>
              <a:t>El estratega no tiene una forma unidimensional de pensamiento, es mas bien un pensamiento diverso, variado y pocas veces </a:t>
            </a:r>
            <a:r>
              <a:rPr lang="es-ES" altLang="es-ES" sz="1400" dirty="0" smtClean="0">
                <a:solidFill>
                  <a:schemeClr val="tx1">
                    <a:lumMod val="75000"/>
                    <a:lumOff val="25000"/>
                  </a:schemeClr>
                </a:solidFill>
                <a:latin typeface="+mj-lt"/>
              </a:rPr>
              <a:t>previsible.</a:t>
            </a:r>
            <a:endParaRPr lang="es-ES" altLang="es-ES" sz="1400" dirty="0">
              <a:solidFill>
                <a:schemeClr val="tx1">
                  <a:lumMod val="75000"/>
                  <a:lumOff val="25000"/>
                </a:schemeClr>
              </a:solidFill>
              <a:latin typeface="+mj-lt"/>
            </a:endParaRPr>
          </a:p>
        </p:txBody>
      </p:sp>
      <p:sp>
        <p:nvSpPr>
          <p:cNvPr id="7" name="Rectángulo 6"/>
          <p:cNvSpPr/>
          <p:nvPr/>
        </p:nvSpPr>
        <p:spPr>
          <a:xfrm>
            <a:off x="6075851" y="2932551"/>
            <a:ext cx="2880320" cy="1277273"/>
          </a:xfrm>
          <a:prstGeom prst="rect">
            <a:avLst/>
          </a:prstGeom>
        </p:spPr>
        <p:txBody>
          <a:bodyPr wrap="square">
            <a:spAutoFit/>
          </a:bodyPr>
          <a:lstStyle/>
          <a:p>
            <a:pPr algn="ctr">
              <a:lnSpc>
                <a:spcPct val="110000"/>
              </a:lnSpc>
            </a:pPr>
            <a:r>
              <a:rPr lang="es-ES" altLang="es-ES" sz="1400" dirty="0">
                <a:solidFill>
                  <a:schemeClr val="tx1">
                    <a:lumMod val="75000"/>
                    <a:lumOff val="25000"/>
                  </a:schemeClr>
                </a:solidFill>
                <a:latin typeface="+mj-lt"/>
              </a:rPr>
              <a:t>Es una forma de pensar que se mueve de forma tridimensional </a:t>
            </a:r>
            <a:r>
              <a:rPr lang="es-ES" altLang="es-ES" sz="1400" dirty="0" smtClean="0">
                <a:solidFill>
                  <a:schemeClr val="tx1">
                    <a:lumMod val="75000"/>
                    <a:lumOff val="25000"/>
                  </a:schemeClr>
                </a:solidFill>
                <a:latin typeface="+mj-lt"/>
              </a:rPr>
              <a:t>en su entorno, el </a:t>
            </a:r>
            <a:r>
              <a:rPr lang="es-ES" altLang="es-ES" sz="1400" dirty="0">
                <a:solidFill>
                  <a:schemeClr val="tx1">
                    <a:lumMod val="75000"/>
                    <a:lumOff val="25000"/>
                  </a:schemeClr>
                </a:solidFill>
                <a:latin typeface="+mj-lt"/>
              </a:rPr>
              <a:t>interior de la </a:t>
            </a:r>
            <a:r>
              <a:rPr lang="es-ES" altLang="es-ES" sz="1400" dirty="0" smtClean="0">
                <a:solidFill>
                  <a:schemeClr val="tx1">
                    <a:lumMod val="75000"/>
                    <a:lumOff val="25000"/>
                  </a:schemeClr>
                </a:solidFill>
                <a:latin typeface="+mj-lt"/>
              </a:rPr>
              <a:t>organización, las </a:t>
            </a:r>
            <a:r>
              <a:rPr lang="es-ES" altLang="es-ES" sz="1400" dirty="0">
                <a:solidFill>
                  <a:schemeClr val="tx1">
                    <a:lumMod val="75000"/>
                    <a:lumOff val="25000"/>
                  </a:schemeClr>
                </a:solidFill>
                <a:latin typeface="+mj-lt"/>
              </a:rPr>
              <a:t>relaciones de </a:t>
            </a:r>
            <a:r>
              <a:rPr lang="es-ES" altLang="es-ES" sz="1400" dirty="0" smtClean="0">
                <a:solidFill>
                  <a:schemeClr val="tx1">
                    <a:lumMod val="75000"/>
                    <a:lumOff val="25000"/>
                  </a:schemeClr>
                </a:solidFill>
                <a:latin typeface="+mj-lt"/>
              </a:rPr>
              <a:t>causalidad. </a:t>
            </a:r>
            <a:endParaRPr lang="es-ES" altLang="es-ES" sz="1400" dirty="0">
              <a:solidFill>
                <a:schemeClr val="tx1">
                  <a:lumMod val="75000"/>
                  <a:lumOff val="25000"/>
                </a:schemeClr>
              </a:solidFill>
              <a:latin typeface="+mj-lt"/>
            </a:endParaRPr>
          </a:p>
        </p:txBody>
      </p:sp>
      <p:sp>
        <p:nvSpPr>
          <p:cNvPr id="8" name="Rectangle 3"/>
          <p:cNvSpPr txBox="1">
            <a:spLocks noChangeArrowheads="1"/>
          </p:cNvSpPr>
          <p:nvPr/>
        </p:nvSpPr>
        <p:spPr>
          <a:xfrm>
            <a:off x="132905" y="4883759"/>
            <a:ext cx="4053136" cy="1532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spcBef>
                <a:spcPts val="0"/>
              </a:spcBef>
              <a:buFont typeface="Arial" pitchFamily="34" charset="0"/>
              <a:buNone/>
            </a:pPr>
            <a:r>
              <a:rPr lang="es-ES" altLang="es-ES" sz="1400" dirty="0" smtClean="0">
                <a:solidFill>
                  <a:schemeClr val="tx1">
                    <a:lumMod val="75000"/>
                    <a:lumOff val="25000"/>
                  </a:schemeClr>
                </a:solidFill>
                <a:latin typeface="+mj-lt"/>
              </a:rPr>
              <a:t>Creando condiciones para enfrentar el mañana, para adaptarse si es necesario, pero entendiendo que este se mueve más en el terreno de la proactividad, pues su pensamiento más que adaptativo es generativo.</a:t>
            </a:r>
            <a:br>
              <a:rPr lang="es-ES" altLang="es-ES" sz="1400" dirty="0" smtClean="0">
                <a:solidFill>
                  <a:schemeClr val="tx1">
                    <a:lumMod val="75000"/>
                    <a:lumOff val="25000"/>
                  </a:schemeClr>
                </a:solidFill>
                <a:latin typeface="+mj-lt"/>
              </a:rPr>
            </a:br>
            <a:endParaRPr lang="es-ES" altLang="es-ES" sz="1400" dirty="0" smtClean="0">
              <a:solidFill>
                <a:schemeClr val="tx1">
                  <a:lumMod val="75000"/>
                  <a:lumOff val="25000"/>
                </a:schemeClr>
              </a:solidFill>
              <a:latin typeface="+mj-lt"/>
            </a:endParaRPr>
          </a:p>
        </p:txBody>
      </p:sp>
    </p:spTree>
    <p:extLst>
      <p:ext uri="{BB962C8B-B14F-4D97-AF65-F5344CB8AC3E}">
        <p14:creationId xmlns:p14="http://schemas.microsoft.com/office/powerpoint/2010/main" val="504549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COLDEX_PLANTILLA_POWERPOINT_43">
  <a:themeElements>
    <a:clrScheme name="BANCOLDEX PALETA DE COLOR">
      <a:dk1>
        <a:srgbClr val="000000"/>
      </a:dk1>
      <a:lt1>
        <a:sysClr val="window" lastClr="FFFFFF"/>
      </a:lt1>
      <a:dk2>
        <a:srgbClr val="1F497D"/>
      </a:dk2>
      <a:lt2>
        <a:srgbClr val="EEECE1"/>
      </a:lt2>
      <a:accent1>
        <a:srgbClr val="2F3331"/>
      </a:accent1>
      <a:accent2>
        <a:srgbClr val="4D514F"/>
      </a:accent2>
      <a:accent3>
        <a:srgbClr val="F6BC1C"/>
      </a:accent3>
      <a:accent4>
        <a:srgbClr val="0067B3"/>
      </a:accent4>
      <a:accent5>
        <a:srgbClr val="6B1C20"/>
      </a:accent5>
      <a:accent6>
        <a:srgbClr val="767776"/>
      </a:accent6>
      <a:hlink>
        <a:srgbClr val="A4A5A4"/>
      </a:hlink>
      <a:folHlink>
        <a:srgbClr val="5051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BANCOLDEX_PLANTILLA_POWERPOINT_43</Template>
  <TotalTime>1073</TotalTime>
  <Words>1846</Words>
  <Application>Microsoft Office PowerPoint</Application>
  <PresentationFormat>Presentación en pantalla (4:3)</PresentationFormat>
  <Paragraphs>309</Paragraphs>
  <Slides>27</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Aharoni</vt:lpstr>
      <vt:lpstr>Amplitude-Black</vt:lpstr>
      <vt:lpstr>Arial</vt:lpstr>
      <vt:lpstr>Calibri</vt:lpstr>
      <vt:lpstr>Century Gothic</vt:lpstr>
      <vt:lpstr>Impact</vt:lpstr>
      <vt:lpstr>Myriad Pro</vt:lpstr>
      <vt:lpstr>Tahoma</vt:lpstr>
      <vt:lpstr>Wingdings</vt:lpstr>
      <vt:lpstr>BANCOLDEX_PLANTILLA_POWERPOINT_43</vt:lpstr>
      <vt:lpstr>ANÁLISIS DE ENTORNO Y ESTRATEGIA FINANCIERA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Felipe Castellanos A</dc:creator>
  <cp:lastModifiedBy>YADIRA ASTRID PAEZ GAITAN</cp:lastModifiedBy>
  <cp:revision>152</cp:revision>
  <dcterms:created xsi:type="dcterms:W3CDTF">2013-02-20T14:30:07Z</dcterms:created>
  <dcterms:modified xsi:type="dcterms:W3CDTF">2016-08-05T16:51:50Z</dcterms:modified>
</cp:coreProperties>
</file>