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11617" r:id="rId4"/>
    <p:sldId id="1161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ED1E"/>
    <a:srgbClr val="F40E57"/>
    <a:srgbClr val="8F47D7"/>
    <a:srgbClr val="3FF883"/>
    <a:srgbClr val="34DAF4"/>
    <a:srgbClr val="FA9C08"/>
    <a:srgbClr val="FC3A6C"/>
    <a:srgbClr val="0C2D3E"/>
    <a:srgbClr val="203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0945" autoAdjust="0"/>
  </p:normalViewPr>
  <p:slideViewPr>
    <p:cSldViewPr snapToGrid="0" snapToObjects="1">
      <p:cViewPr>
        <p:scale>
          <a:sx n="69" d="100"/>
          <a:sy n="69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0F804-1A16-4562-908F-31295318DCFD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A509-9FFC-4EC7-B464-DC96AEFA1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89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DBEA4-777E-5E46-88BD-35A1BA199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50FDAD-30CB-DF4B-BED8-46A641D31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7B260-BDB4-3543-B09D-BA206DD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1AA95-7685-9E43-BACB-32CD4875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736A65-3DEC-DC4C-A44B-20F6E6BE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205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04C20-39DC-FA48-8CFE-90A1CAD7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9759AF-AB8F-8D45-BF3B-F09C8E80D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37228E-73F4-2A45-926A-3194666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1C750-A37C-184E-A1B5-8CAEDA12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9DD4-2FF7-0146-836E-015F48AB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47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74DA12-DEB2-D940-B0EA-3F5E78A33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0102E4-E94D-7247-B53A-8D8D1F9E1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02F44-58B9-C946-9AB4-A3F23787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EA5ECB-D2B9-6A4A-99D1-AC0298F5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096E0-1982-7F48-90EE-6810597F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12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5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82"/>
            </a:lvl1pPr>
            <a:lvl2pPr marL="453822" indent="0" algn="ctr">
              <a:buNone/>
              <a:defRPr sz="1985"/>
            </a:lvl2pPr>
            <a:lvl3pPr marL="907646" indent="0" algn="ctr">
              <a:buNone/>
              <a:defRPr sz="1787"/>
            </a:lvl3pPr>
            <a:lvl4pPr marL="1361468" indent="0" algn="ctr">
              <a:buNone/>
              <a:defRPr sz="1588"/>
            </a:lvl4pPr>
            <a:lvl5pPr marL="1815291" indent="0" algn="ctr">
              <a:buNone/>
              <a:defRPr sz="1588"/>
            </a:lvl5pPr>
            <a:lvl6pPr marL="2269114" indent="0" algn="ctr">
              <a:buNone/>
              <a:defRPr sz="1588"/>
            </a:lvl6pPr>
            <a:lvl7pPr marL="2722936" indent="0" algn="ctr">
              <a:buNone/>
              <a:defRPr sz="1588"/>
            </a:lvl7pPr>
            <a:lvl8pPr marL="3176759" indent="0" algn="ctr">
              <a:buNone/>
              <a:defRPr sz="1588"/>
            </a:lvl8pPr>
            <a:lvl9pPr marL="3630582" indent="0" algn="ctr">
              <a:buNone/>
              <a:defRPr sz="1588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6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5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45382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07646" indent="0">
              <a:buNone/>
              <a:defRPr sz="1787">
                <a:solidFill>
                  <a:schemeClr val="tx1">
                    <a:tint val="75000"/>
                  </a:schemeClr>
                </a:solidFill>
              </a:defRPr>
            </a:lvl3pPr>
            <a:lvl4pPr marL="1361468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529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9114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293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67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3058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0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22" indent="0">
              <a:buNone/>
              <a:defRPr sz="1985" b="1"/>
            </a:lvl2pPr>
            <a:lvl3pPr marL="907646" indent="0">
              <a:buNone/>
              <a:defRPr sz="1787" b="1"/>
            </a:lvl3pPr>
            <a:lvl4pPr marL="1361468" indent="0">
              <a:buNone/>
              <a:defRPr sz="1588" b="1"/>
            </a:lvl4pPr>
            <a:lvl5pPr marL="1815291" indent="0">
              <a:buNone/>
              <a:defRPr sz="1588" b="1"/>
            </a:lvl5pPr>
            <a:lvl6pPr marL="2269114" indent="0">
              <a:buNone/>
              <a:defRPr sz="1588" b="1"/>
            </a:lvl6pPr>
            <a:lvl7pPr marL="2722936" indent="0">
              <a:buNone/>
              <a:defRPr sz="1588" b="1"/>
            </a:lvl7pPr>
            <a:lvl8pPr marL="3176759" indent="0">
              <a:buNone/>
              <a:defRPr sz="1588" b="1"/>
            </a:lvl8pPr>
            <a:lvl9pPr marL="3630582" indent="0">
              <a:buNone/>
              <a:defRPr sz="158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22" indent="0">
              <a:buNone/>
              <a:defRPr sz="1985" b="1"/>
            </a:lvl2pPr>
            <a:lvl3pPr marL="907646" indent="0">
              <a:buNone/>
              <a:defRPr sz="1787" b="1"/>
            </a:lvl3pPr>
            <a:lvl4pPr marL="1361468" indent="0">
              <a:buNone/>
              <a:defRPr sz="1588" b="1"/>
            </a:lvl4pPr>
            <a:lvl5pPr marL="1815291" indent="0">
              <a:buNone/>
              <a:defRPr sz="1588" b="1"/>
            </a:lvl5pPr>
            <a:lvl6pPr marL="2269114" indent="0">
              <a:buNone/>
              <a:defRPr sz="1588" b="1"/>
            </a:lvl6pPr>
            <a:lvl7pPr marL="2722936" indent="0">
              <a:buNone/>
              <a:defRPr sz="1588" b="1"/>
            </a:lvl7pPr>
            <a:lvl8pPr marL="3176759" indent="0">
              <a:buNone/>
              <a:defRPr sz="1588" b="1"/>
            </a:lvl8pPr>
            <a:lvl9pPr marL="3630582" indent="0">
              <a:buNone/>
              <a:defRPr sz="158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4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76"/>
            </a:lvl1pPr>
            <a:lvl2pPr>
              <a:defRPr sz="2780"/>
            </a:lvl2pPr>
            <a:lvl3pPr>
              <a:defRPr sz="2382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22" indent="0">
              <a:buNone/>
              <a:defRPr sz="1390"/>
            </a:lvl2pPr>
            <a:lvl3pPr marL="907646" indent="0">
              <a:buNone/>
              <a:defRPr sz="1191"/>
            </a:lvl3pPr>
            <a:lvl4pPr marL="1361468" indent="0">
              <a:buNone/>
              <a:defRPr sz="993"/>
            </a:lvl4pPr>
            <a:lvl5pPr marL="1815291" indent="0">
              <a:buNone/>
              <a:defRPr sz="993"/>
            </a:lvl5pPr>
            <a:lvl6pPr marL="2269114" indent="0">
              <a:buNone/>
              <a:defRPr sz="993"/>
            </a:lvl6pPr>
            <a:lvl7pPr marL="2722936" indent="0">
              <a:buNone/>
              <a:defRPr sz="993"/>
            </a:lvl7pPr>
            <a:lvl8pPr marL="3176759" indent="0">
              <a:buNone/>
              <a:defRPr sz="993"/>
            </a:lvl8pPr>
            <a:lvl9pPr marL="3630582" indent="0">
              <a:buNone/>
              <a:defRPr sz="99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1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EAF6-B95D-644D-80CA-304AFC74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65B5B-1310-7848-A74B-331D9A67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0BFDD-2CD4-C84D-B134-C40AD603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EF0AE9-CD6B-834A-BFC3-145251F7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8049E-2042-0A4B-B946-7D0ABEEC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1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76"/>
            </a:lvl1pPr>
            <a:lvl2pPr marL="453822" indent="0">
              <a:buNone/>
              <a:defRPr sz="2780"/>
            </a:lvl2pPr>
            <a:lvl3pPr marL="907646" indent="0">
              <a:buNone/>
              <a:defRPr sz="2382"/>
            </a:lvl3pPr>
            <a:lvl4pPr marL="1361468" indent="0">
              <a:buNone/>
              <a:defRPr sz="1985"/>
            </a:lvl4pPr>
            <a:lvl5pPr marL="1815291" indent="0">
              <a:buNone/>
              <a:defRPr sz="1985"/>
            </a:lvl5pPr>
            <a:lvl6pPr marL="2269114" indent="0">
              <a:buNone/>
              <a:defRPr sz="1985"/>
            </a:lvl6pPr>
            <a:lvl7pPr marL="2722936" indent="0">
              <a:buNone/>
              <a:defRPr sz="1985"/>
            </a:lvl7pPr>
            <a:lvl8pPr marL="3176759" indent="0">
              <a:buNone/>
              <a:defRPr sz="1985"/>
            </a:lvl8pPr>
            <a:lvl9pPr marL="3630582" indent="0">
              <a:buNone/>
              <a:defRPr sz="1985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22" indent="0">
              <a:buNone/>
              <a:defRPr sz="1390"/>
            </a:lvl2pPr>
            <a:lvl3pPr marL="907646" indent="0">
              <a:buNone/>
              <a:defRPr sz="1191"/>
            </a:lvl3pPr>
            <a:lvl4pPr marL="1361468" indent="0">
              <a:buNone/>
              <a:defRPr sz="993"/>
            </a:lvl4pPr>
            <a:lvl5pPr marL="1815291" indent="0">
              <a:buNone/>
              <a:defRPr sz="993"/>
            </a:lvl5pPr>
            <a:lvl6pPr marL="2269114" indent="0">
              <a:buNone/>
              <a:defRPr sz="993"/>
            </a:lvl6pPr>
            <a:lvl7pPr marL="2722936" indent="0">
              <a:buNone/>
              <a:defRPr sz="993"/>
            </a:lvl7pPr>
            <a:lvl8pPr marL="3176759" indent="0">
              <a:buNone/>
              <a:defRPr sz="993"/>
            </a:lvl8pPr>
            <a:lvl9pPr marL="3630582" indent="0">
              <a:buNone/>
              <a:defRPr sz="99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4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7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5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7B2F4-60D2-9743-9C2C-51D956C3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DA810-68B2-4248-8D98-46D24823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2848F-F747-3048-B836-766590A9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CB4380-C576-7946-A6FC-B7E86F76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3F6B0-D388-AB4D-8A9E-AAA84899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0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D341F-66F4-A94C-86E2-2D462A74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FEADA-5153-3A4D-80E6-E2D6D1B17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242AF5-351D-5149-AAD9-5DEFB4AE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CD69C-65E2-4546-8DDC-44ED9FA2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CF8E4-1AC9-824A-90FD-398B2C3C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7977A8-3215-3740-BBB0-B3CF5DF4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84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A9BD-6201-1648-8C77-24B67833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052740-2B65-604E-89E2-14BDC72C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E6DB4C-2D8B-854D-BA7E-B82B8CC0D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1F81F0-3BE5-DB41-9A8B-745B55D6A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BFFA86-6FF3-8B43-B3D2-8DD42249F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6D7B00-45E8-1F41-96CA-08F16C8B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BEBA84-8AD8-DE47-9FA5-16CCFB49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8F2597-99E7-FD4D-A4EA-41324674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79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866F-E2CE-864C-BF79-4892A717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8DC35A-C753-994A-88D0-59A60A3C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A5FEDB-F144-934D-A291-B32FCB7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153BEA-9B87-CB47-8C41-2997EAF5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8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E32213-FEF7-5645-824B-FF1FF671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37CB31-24BF-6A4B-A054-17A28DF4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843737-9548-3348-BFBE-1367BF82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87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5E31F-087A-E049-AADA-4A9222FA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2D7A6-9FEF-234F-8D82-C5F156AA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E867D6-18CD-BA4C-8C97-E5C4257EC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22563-1EA3-7A4B-9F8A-BD0243EE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7A70CB-5489-2343-8E83-DE6E2485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A49E4E-8BE1-8A40-AF2D-D318B04F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78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9D879-AC66-8240-A09D-490AC80B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197059-0106-8F4A-97C6-EE46616BB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286F9D-25DE-5B4A-A352-FC711CFA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8A67BE-FE33-F24C-9730-DB75049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1F19B-E666-FF44-B8F2-59327253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0BD6F-05FC-9C44-BEE9-D52AA7C1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109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715FE9-8D67-984D-96C6-C6E6F8E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00122-EB8B-934B-A270-E499FCB6E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614D9-9F4A-8D4D-ACDA-12CC128B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0156A-240F-9A4B-9E63-F0606DF6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DE54-51DE-B945-8948-9D5586547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5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7646" rtl="0" eaLnBrk="1" latinLnBrk="0" hangingPunct="1">
        <a:lnSpc>
          <a:spcPct val="90000"/>
        </a:lnSpc>
        <a:spcBef>
          <a:spcPct val="0"/>
        </a:spcBef>
        <a:buNone/>
        <a:defRPr sz="43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911" indent="-226911" algn="l" defTabSz="907646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1pPr>
      <a:lvl2pPr marL="680735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34557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88379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2042203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496025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949848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403671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857493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3822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07646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1468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15291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69114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22936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76759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30582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01DD1F-5538-F448-9A9F-646F3DEBD8AE}"/>
              </a:ext>
            </a:extLst>
          </p:cNvPr>
          <p:cNvSpPr txBox="1"/>
          <p:nvPr/>
        </p:nvSpPr>
        <p:spPr>
          <a:xfrm>
            <a:off x="2968483" y="4552953"/>
            <a:ext cx="623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AVANCE BSC </a:t>
            </a:r>
          </a:p>
          <a:p>
            <a:pPr algn="ctr"/>
            <a:r>
              <a:rPr lang="es-ES" sz="28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MARZO DE 2020</a:t>
            </a:r>
            <a:endParaRPr lang="en-US" sz="2800" b="1" spc="4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CC46A9-D7BE-48D1-94BB-DF2191C95340}"/>
              </a:ext>
            </a:extLst>
          </p:cNvPr>
          <p:cNvSpPr/>
          <p:nvPr/>
        </p:nvSpPr>
        <p:spPr>
          <a:xfrm>
            <a:off x="0" y="0"/>
            <a:ext cx="12192000" cy="632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50A9FA-ED55-4C58-8C01-15CF8CD05798}"/>
              </a:ext>
            </a:extLst>
          </p:cNvPr>
          <p:cNvSpPr txBox="1"/>
          <p:nvPr/>
        </p:nvSpPr>
        <p:spPr>
          <a:xfrm>
            <a:off x="4074636" y="95798"/>
            <a:ext cx="427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16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4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BSC 2020</a:t>
            </a:r>
            <a:endParaRPr kumimoji="0" lang="en-US" sz="2400" b="0" i="0" u="none" strike="noStrike" kern="1200" cap="none" spc="4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A0A39C2-7474-44C0-84ED-A02C5EE77F25}"/>
              </a:ext>
            </a:extLst>
          </p:cNvPr>
          <p:cNvCxnSpPr/>
          <p:nvPr/>
        </p:nvCxnSpPr>
        <p:spPr>
          <a:xfrm>
            <a:off x="6967622" y="157746"/>
            <a:ext cx="0" cy="3240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00D82C-E555-4F7F-A7EC-99485B2757D4}"/>
              </a:ext>
            </a:extLst>
          </p:cNvPr>
          <p:cNvCxnSpPr/>
          <p:nvPr/>
        </p:nvCxnSpPr>
        <p:spPr>
          <a:xfrm>
            <a:off x="5390719" y="157746"/>
            <a:ext cx="0" cy="3240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7B0DCB6E-F909-46FA-B6A4-598B08A27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2029" r="3292" b="9968"/>
          <a:stretch/>
        </p:blipFill>
        <p:spPr>
          <a:xfrm>
            <a:off x="157529" y="642091"/>
            <a:ext cx="11908441" cy="5593246"/>
          </a:xfr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253513D7-0FD3-4405-9B95-7A01933F918A}"/>
              </a:ext>
            </a:extLst>
          </p:cNvPr>
          <p:cNvSpPr/>
          <p:nvPr/>
        </p:nvSpPr>
        <p:spPr>
          <a:xfrm>
            <a:off x="152453" y="1679338"/>
            <a:ext cx="11916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BE41EB7-143D-4833-989E-DA9EF863907C}"/>
              </a:ext>
            </a:extLst>
          </p:cNvPr>
          <p:cNvSpPr/>
          <p:nvPr/>
        </p:nvSpPr>
        <p:spPr>
          <a:xfrm>
            <a:off x="152453" y="3950045"/>
            <a:ext cx="11916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76F47F0-21C7-476D-9AC6-F42DD007003C}"/>
              </a:ext>
            </a:extLst>
          </p:cNvPr>
          <p:cNvSpPr/>
          <p:nvPr/>
        </p:nvSpPr>
        <p:spPr>
          <a:xfrm>
            <a:off x="152453" y="5070052"/>
            <a:ext cx="11916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3B19BED-4EDF-4332-B062-B2CB417AB6CD}"/>
              </a:ext>
            </a:extLst>
          </p:cNvPr>
          <p:cNvSpPr/>
          <p:nvPr/>
        </p:nvSpPr>
        <p:spPr>
          <a:xfrm>
            <a:off x="152453" y="6215909"/>
            <a:ext cx="11916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28490E5-11F9-4A36-98DB-61F34DA0E03F}"/>
              </a:ext>
            </a:extLst>
          </p:cNvPr>
          <p:cNvSpPr/>
          <p:nvPr/>
        </p:nvSpPr>
        <p:spPr>
          <a:xfrm>
            <a:off x="152453" y="2810704"/>
            <a:ext cx="11916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D8DAF33-D20B-4AE3-9BD9-3B3F107797D7}"/>
              </a:ext>
            </a:extLst>
          </p:cNvPr>
          <p:cNvSpPr/>
          <p:nvPr/>
        </p:nvSpPr>
        <p:spPr>
          <a:xfrm>
            <a:off x="285845" y="6064185"/>
            <a:ext cx="957167" cy="19858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3324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10%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13324B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F860D37-9FBD-415A-82FC-41CD93AFC9A5}"/>
              </a:ext>
            </a:extLst>
          </p:cNvPr>
          <p:cNvSpPr/>
          <p:nvPr/>
        </p:nvSpPr>
        <p:spPr>
          <a:xfrm>
            <a:off x="285845" y="1506287"/>
            <a:ext cx="957167" cy="19858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3324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25%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13324B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2245793-C727-4632-86AF-41FDCDD682F5}"/>
              </a:ext>
            </a:extLst>
          </p:cNvPr>
          <p:cNvSpPr/>
          <p:nvPr/>
        </p:nvSpPr>
        <p:spPr>
          <a:xfrm>
            <a:off x="285845" y="2652905"/>
            <a:ext cx="957167" cy="19858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3324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20%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13324B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C78A3C6-7294-4A74-AB62-E7DADFDCD1B1}"/>
              </a:ext>
            </a:extLst>
          </p:cNvPr>
          <p:cNvSpPr/>
          <p:nvPr/>
        </p:nvSpPr>
        <p:spPr>
          <a:xfrm>
            <a:off x="285845" y="3792380"/>
            <a:ext cx="957167" cy="19858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3324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35%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13324B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8388902-1E77-43C6-95BE-52C546AD4389}"/>
              </a:ext>
            </a:extLst>
          </p:cNvPr>
          <p:cNvSpPr/>
          <p:nvPr/>
        </p:nvSpPr>
        <p:spPr>
          <a:xfrm>
            <a:off x="285845" y="4914437"/>
            <a:ext cx="957167" cy="19858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3324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10%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13324B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CF7D80B-79F6-457A-AF26-EF78489C0CC4}"/>
              </a:ext>
            </a:extLst>
          </p:cNvPr>
          <p:cNvSpPr/>
          <p:nvPr/>
        </p:nvSpPr>
        <p:spPr>
          <a:xfrm>
            <a:off x="1531449" y="3083309"/>
            <a:ext cx="1656000" cy="69561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Saldo promedio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Cartera Neta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2F9E2EE-2FDE-4049-828E-EF7CCD886DC0}"/>
              </a:ext>
            </a:extLst>
          </p:cNvPr>
          <p:cNvSpPr/>
          <p:nvPr/>
        </p:nvSpPr>
        <p:spPr>
          <a:xfrm>
            <a:off x="1560910" y="2040198"/>
            <a:ext cx="1656000" cy="5445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Desembolsos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Usuarios Zonas Francas</a:t>
            </a:r>
            <a:endParaRPr kumimoji="0" lang="es-CO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A48126-F497-4363-B525-E98EB5223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88" y="766437"/>
            <a:ext cx="6687892" cy="3097036"/>
          </a:xfrm>
          <a:prstGeom prst="rect">
            <a:avLst/>
          </a:prstGeom>
        </p:spPr>
      </p:pic>
      <p:sp>
        <p:nvSpPr>
          <p:cNvPr id="117" name="CuadroTexto 116">
            <a:extLst>
              <a:ext uri="{FF2B5EF4-FFF2-40B4-BE49-F238E27FC236}">
                <a16:creationId xmlns:a16="http://schemas.microsoft.com/office/drawing/2014/main" id="{D0EC3E32-2871-4F6E-9B11-54D6B660365B}"/>
              </a:ext>
            </a:extLst>
          </p:cNvPr>
          <p:cNvSpPr txBox="1"/>
          <p:nvPr/>
        </p:nvSpPr>
        <p:spPr>
          <a:xfrm>
            <a:off x="1815907" y="6493545"/>
            <a:ext cx="2593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*PID: Planes individuales de desarrollo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9A4291-E0B9-4427-AA8B-308F8D05C7EA}"/>
              </a:ext>
            </a:extLst>
          </p:cNvPr>
          <p:cNvSpPr/>
          <p:nvPr/>
        </p:nvSpPr>
        <p:spPr>
          <a:xfrm>
            <a:off x="2891142" y="916194"/>
            <a:ext cx="2088000" cy="540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Rentabilidad sobre patrimonio promedio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C5E371-00E4-49FD-BB46-6D0AEE7695B8}"/>
              </a:ext>
            </a:extLst>
          </p:cNvPr>
          <p:cNvSpPr/>
          <p:nvPr/>
        </p:nvSpPr>
        <p:spPr>
          <a:xfrm>
            <a:off x="8264201" y="1061531"/>
            <a:ext cx="2092828" cy="54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Margen de Intermediación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5A3C4AD-BC89-4A7B-8E83-85B8F3EFEC57}"/>
              </a:ext>
            </a:extLst>
          </p:cNvPr>
          <p:cNvSpPr/>
          <p:nvPr/>
        </p:nvSpPr>
        <p:spPr>
          <a:xfrm>
            <a:off x="4423003" y="2995620"/>
            <a:ext cx="1656000" cy="69561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microempresas municipios ZOMAC y PDET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14C1CE5-242A-4E07-8307-2370F5A79A6C}"/>
              </a:ext>
            </a:extLst>
          </p:cNvPr>
          <p:cNvSpPr/>
          <p:nvPr/>
        </p:nvSpPr>
        <p:spPr>
          <a:xfrm>
            <a:off x="7338515" y="2910127"/>
            <a:ext cx="1656000" cy="89901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pymes fuera </a:t>
            </a: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Bog, Med, Cali,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Barranquilla.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0E8CD3A-87A4-49DB-8046-B4238238FC7A}"/>
              </a:ext>
            </a:extLst>
          </p:cNvPr>
          <p:cNvSpPr/>
          <p:nvPr/>
        </p:nvSpPr>
        <p:spPr>
          <a:xfrm>
            <a:off x="2724870" y="5577749"/>
            <a:ext cx="2408727" cy="1820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Ambiente Laboral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100B7B2-0DE5-4001-B834-E838A5068C0D}"/>
              </a:ext>
            </a:extLst>
          </p:cNvPr>
          <p:cNvSpPr/>
          <p:nvPr/>
        </p:nvSpPr>
        <p:spPr>
          <a:xfrm>
            <a:off x="10075760" y="2986610"/>
            <a:ext cx="1656000" cy="7206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Desembolso y plazo en modernización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EF311AAF-8526-4F69-9FA7-7BD606F7245B}"/>
              </a:ext>
            </a:extLst>
          </p:cNvPr>
          <p:cNvSpPr/>
          <p:nvPr/>
        </p:nvSpPr>
        <p:spPr>
          <a:xfrm>
            <a:off x="4992348" y="5444416"/>
            <a:ext cx="408528" cy="18203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5%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CA6A912-81C2-47FE-A7AE-772513080DCC}"/>
              </a:ext>
            </a:extLst>
          </p:cNvPr>
          <p:cNvSpPr/>
          <p:nvPr/>
        </p:nvSpPr>
        <p:spPr>
          <a:xfrm>
            <a:off x="11696985" y="2987289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6%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C7590C8-70B7-48A3-A95D-67D9BC563E7A}"/>
              </a:ext>
            </a:extLst>
          </p:cNvPr>
          <p:cNvSpPr/>
          <p:nvPr/>
        </p:nvSpPr>
        <p:spPr>
          <a:xfrm>
            <a:off x="8934760" y="2970983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7%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60C9C5E-8B51-47C0-9213-181A0DD6BF42}"/>
              </a:ext>
            </a:extLst>
          </p:cNvPr>
          <p:cNvSpPr/>
          <p:nvPr/>
        </p:nvSpPr>
        <p:spPr>
          <a:xfrm>
            <a:off x="5860803" y="2909988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7%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B6F31F65-67A1-4F25-BC9C-D04E9946959B}"/>
              </a:ext>
            </a:extLst>
          </p:cNvPr>
          <p:cNvSpPr/>
          <p:nvPr/>
        </p:nvSpPr>
        <p:spPr>
          <a:xfrm>
            <a:off x="3028639" y="3151583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15%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A54A8EA-B20E-4EF7-B1ED-4449FF5AC343}"/>
              </a:ext>
            </a:extLst>
          </p:cNvPr>
          <p:cNvSpPr/>
          <p:nvPr/>
        </p:nvSpPr>
        <p:spPr>
          <a:xfrm>
            <a:off x="4691142" y="812666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13%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D9113737-8CDA-45CC-B592-F7E1F8A3CFA8}"/>
              </a:ext>
            </a:extLst>
          </p:cNvPr>
          <p:cNvSpPr/>
          <p:nvPr/>
        </p:nvSpPr>
        <p:spPr>
          <a:xfrm>
            <a:off x="10276044" y="907133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12%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B5C2480-F277-4F2A-84C0-A805762D4948}"/>
              </a:ext>
            </a:extLst>
          </p:cNvPr>
          <p:cNvSpPr/>
          <p:nvPr/>
        </p:nvSpPr>
        <p:spPr>
          <a:xfrm>
            <a:off x="7657813" y="5506628"/>
            <a:ext cx="2408727" cy="361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de Competencias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Gerencia Media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7636C60-5B7C-4E62-825D-67F78512D1AB}"/>
              </a:ext>
            </a:extLst>
          </p:cNvPr>
          <p:cNvSpPr/>
          <p:nvPr/>
        </p:nvSpPr>
        <p:spPr>
          <a:xfrm>
            <a:off x="9925291" y="5395711"/>
            <a:ext cx="408528" cy="18203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5%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88DFF4-C487-4EC8-B9F7-51B316B01666}"/>
              </a:ext>
            </a:extLst>
          </p:cNvPr>
          <p:cNvSpPr/>
          <p:nvPr/>
        </p:nvSpPr>
        <p:spPr>
          <a:xfrm>
            <a:off x="6652932" y="5345902"/>
            <a:ext cx="45719" cy="743248"/>
          </a:xfrm>
          <a:prstGeom prst="rect">
            <a:avLst/>
          </a:prstGeom>
          <a:solidFill>
            <a:srgbClr val="C3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F2CD67D-6CBB-42B4-B62A-70F24B5FB6D3}"/>
              </a:ext>
            </a:extLst>
          </p:cNvPr>
          <p:cNvSpPr/>
          <p:nvPr/>
        </p:nvSpPr>
        <p:spPr>
          <a:xfrm>
            <a:off x="6670897" y="4179500"/>
            <a:ext cx="45719" cy="743248"/>
          </a:xfrm>
          <a:prstGeom prst="rect">
            <a:avLst/>
          </a:prstGeom>
          <a:solidFill>
            <a:srgbClr val="FA6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44367FB-8A9E-4EB2-8A48-C48334F79426}"/>
              </a:ext>
            </a:extLst>
          </p:cNvPr>
          <p:cNvSpPr/>
          <p:nvPr/>
        </p:nvSpPr>
        <p:spPr>
          <a:xfrm>
            <a:off x="2720855" y="4383678"/>
            <a:ext cx="2408727" cy="361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Implementación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Redescuento Digital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E61512E-C144-4E17-A4AD-6F3EFCCEB90F}"/>
              </a:ext>
            </a:extLst>
          </p:cNvPr>
          <p:cNvSpPr/>
          <p:nvPr/>
        </p:nvSpPr>
        <p:spPr>
          <a:xfrm>
            <a:off x="4672652" y="4277610"/>
            <a:ext cx="337227" cy="17953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5%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031F60D-C01D-4FF2-96BC-1187481BF845}"/>
              </a:ext>
            </a:extLst>
          </p:cNvPr>
          <p:cNvSpPr/>
          <p:nvPr/>
        </p:nvSpPr>
        <p:spPr>
          <a:xfrm>
            <a:off x="7653798" y="4383678"/>
            <a:ext cx="2408727" cy="361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Reducción de tiempos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Proceso de Redescuento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8FE12DA5-6C9A-4823-A003-F160C7658C35}"/>
              </a:ext>
            </a:extLst>
          </p:cNvPr>
          <p:cNvSpPr/>
          <p:nvPr/>
        </p:nvSpPr>
        <p:spPr>
          <a:xfrm>
            <a:off x="9762535" y="4262416"/>
            <a:ext cx="408528" cy="18203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5%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855414A-0A5C-432F-93A5-ED39DC555CAF}"/>
              </a:ext>
            </a:extLst>
          </p:cNvPr>
          <p:cNvSpPr/>
          <p:nvPr/>
        </p:nvSpPr>
        <p:spPr>
          <a:xfrm>
            <a:off x="10243420" y="1916628"/>
            <a:ext cx="1656000" cy="7206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entregables de medición de impacto o resultado realizados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4C7BD803-8040-45FD-B2B6-29EA29E08430}"/>
              </a:ext>
            </a:extLst>
          </p:cNvPr>
          <p:cNvSpPr/>
          <p:nvPr/>
        </p:nvSpPr>
        <p:spPr>
          <a:xfrm>
            <a:off x="8034177" y="2004697"/>
            <a:ext cx="1656000" cy="5445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Fondos de Capital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Aprobados</a:t>
            </a:r>
            <a:endParaRPr kumimoji="0" lang="es-CO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ED419743-78CD-466E-933B-61AE9B4C82B0}"/>
              </a:ext>
            </a:extLst>
          </p:cNvPr>
          <p:cNvSpPr/>
          <p:nvPr/>
        </p:nvSpPr>
        <p:spPr>
          <a:xfrm>
            <a:off x="3615687" y="1825161"/>
            <a:ext cx="1656000" cy="90358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Desembolsos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Crecimiento Verde</a:t>
            </a:r>
            <a:endParaRPr kumimoji="0" lang="es-CO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CCFE5BC4-BFAE-4E37-B02C-D5B81D22C4B0}"/>
              </a:ext>
            </a:extLst>
          </p:cNvPr>
          <p:cNvSpPr/>
          <p:nvPr/>
        </p:nvSpPr>
        <p:spPr>
          <a:xfrm>
            <a:off x="5824932" y="1916628"/>
            <a:ext cx="1656000" cy="7206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Desembolsos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Economía Naranja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9F7272A8-0FFB-4FC5-A498-E6AC3B9D894B}"/>
              </a:ext>
            </a:extLst>
          </p:cNvPr>
          <p:cNvSpPr/>
          <p:nvPr/>
        </p:nvSpPr>
        <p:spPr>
          <a:xfrm>
            <a:off x="11768469" y="1924689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3%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F9EACED0-BDE0-4E2A-8067-201B8E7A22EB}"/>
              </a:ext>
            </a:extLst>
          </p:cNvPr>
          <p:cNvSpPr/>
          <p:nvPr/>
        </p:nvSpPr>
        <p:spPr>
          <a:xfrm>
            <a:off x="9526099" y="1876701"/>
            <a:ext cx="287450" cy="21689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5%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A7A377F-8E0C-476B-870D-B5C799D96AF2}"/>
              </a:ext>
            </a:extLst>
          </p:cNvPr>
          <p:cNvSpPr/>
          <p:nvPr/>
        </p:nvSpPr>
        <p:spPr>
          <a:xfrm>
            <a:off x="7303369" y="1954312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4%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172D254F-64D8-4F9B-8356-2F2FD336E539}"/>
              </a:ext>
            </a:extLst>
          </p:cNvPr>
          <p:cNvSpPr/>
          <p:nvPr/>
        </p:nvSpPr>
        <p:spPr>
          <a:xfrm>
            <a:off x="5009879" y="1934642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4%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D671CE2F-1A7C-4D99-815E-ACCD563A0B85}"/>
              </a:ext>
            </a:extLst>
          </p:cNvPr>
          <p:cNvSpPr/>
          <p:nvPr/>
        </p:nvSpPr>
        <p:spPr>
          <a:xfrm>
            <a:off x="2895157" y="1901139"/>
            <a:ext cx="288000" cy="1820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4%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7BB40468-C66B-48D5-A567-334FFC3FE7A1}"/>
              </a:ext>
            </a:extLst>
          </p:cNvPr>
          <p:cNvSpPr/>
          <p:nvPr/>
        </p:nvSpPr>
        <p:spPr>
          <a:xfrm>
            <a:off x="3486351" y="1425465"/>
            <a:ext cx="1492791" cy="20052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:  5,42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%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67F7936C-1385-4ED9-B4DD-A06158808C40}"/>
              </a:ext>
            </a:extLst>
          </p:cNvPr>
          <p:cNvSpPr/>
          <p:nvPr/>
        </p:nvSpPr>
        <p:spPr>
          <a:xfrm>
            <a:off x="8997949" y="1273241"/>
            <a:ext cx="1359080" cy="34856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 COP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: 1,91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 USD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:  0,40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%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5DCA5EB8-2D56-4F7F-813C-47EE0E1AA634}"/>
              </a:ext>
            </a:extLst>
          </p:cNvPr>
          <p:cNvSpPr/>
          <p:nvPr/>
        </p:nvSpPr>
        <p:spPr>
          <a:xfrm>
            <a:off x="1855041" y="2478198"/>
            <a:ext cx="1147646" cy="27111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$ 70 MM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4EEFD2C5-F507-4DB1-95AF-A3438515E54C}"/>
              </a:ext>
            </a:extLst>
          </p:cNvPr>
          <p:cNvSpPr/>
          <p:nvPr/>
        </p:nvSpPr>
        <p:spPr>
          <a:xfrm>
            <a:off x="4004531" y="2466356"/>
            <a:ext cx="1415732" cy="24349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$ 710 MM 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10AC74CB-8794-4AD4-8E7C-14844B526F0D}"/>
              </a:ext>
            </a:extLst>
          </p:cNvPr>
          <p:cNvSpPr/>
          <p:nvPr/>
        </p:nvSpPr>
        <p:spPr>
          <a:xfrm>
            <a:off x="6183852" y="2481502"/>
            <a:ext cx="1237325" cy="22835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$ 900 MM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7CC81E96-93C4-4222-B4C0-A6DC67C3C4F9}"/>
              </a:ext>
            </a:extLst>
          </p:cNvPr>
          <p:cNvSpPr/>
          <p:nvPr/>
        </p:nvSpPr>
        <p:spPr>
          <a:xfrm>
            <a:off x="8466807" y="2478197"/>
            <a:ext cx="1280790" cy="244862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3 fondos 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E61FDBF5-6CEC-479A-8687-9090BCD9A162}"/>
              </a:ext>
            </a:extLst>
          </p:cNvPr>
          <p:cNvSpPr/>
          <p:nvPr/>
        </p:nvSpPr>
        <p:spPr>
          <a:xfrm>
            <a:off x="10542058" y="2513088"/>
            <a:ext cx="1616189" cy="23500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4 entregables 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C6E334D9-9773-47ED-81FC-C8ABC2D314C4}"/>
              </a:ext>
            </a:extLst>
          </p:cNvPr>
          <p:cNvSpPr/>
          <p:nvPr/>
        </p:nvSpPr>
        <p:spPr>
          <a:xfrm>
            <a:off x="1936370" y="3631433"/>
            <a:ext cx="1535792" cy="194972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$ 6,29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Billones </a:t>
            </a: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82B7876B-3022-45D3-A59D-84668863885B}"/>
              </a:ext>
            </a:extLst>
          </p:cNvPr>
          <p:cNvSpPr/>
          <p:nvPr/>
        </p:nvSpPr>
        <p:spPr>
          <a:xfrm>
            <a:off x="4707716" y="3601517"/>
            <a:ext cx="1886412" cy="27645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 27.000 </a:t>
            </a:r>
            <a:r>
              <a:rPr kumimoji="0" lang="es-C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ops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EBFADAC-12BD-4DE2-B05C-B654BDD8DACB}"/>
              </a:ext>
            </a:extLst>
          </p:cNvPr>
          <p:cNvSpPr/>
          <p:nvPr/>
        </p:nvSpPr>
        <p:spPr>
          <a:xfrm>
            <a:off x="7667198" y="3610213"/>
            <a:ext cx="1600530" cy="223542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3.450 </a:t>
            </a:r>
            <a:r>
              <a:rPr kumimoji="0" lang="es-C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ops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681523E1-14AE-418C-B014-E43CC1A23C29}"/>
              </a:ext>
            </a:extLst>
          </p:cNvPr>
          <p:cNvSpPr/>
          <p:nvPr/>
        </p:nvSpPr>
        <p:spPr>
          <a:xfrm>
            <a:off x="10242048" y="3398815"/>
            <a:ext cx="1727802" cy="48068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 COP: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$ 1,8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Billones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 plazo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:  4,7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años</a:t>
            </a: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95275882-D798-45B5-B3D0-73E882F6E0BD}"/>
              </a:ext>
            </a:extLst>
          </p:cNvPr>
          <p:cNvSpPr/>
          <p:nvPr/>
        </p:nvSpPr>
        <p:spPr>
          <a:xfrm>
            <a:off x="3371410" y="4752209"/>
            <a:ext cx="1446971" cy="23075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 10 meses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A1E1E4E5-3433-49F3-B117-049FE0C0AB21}"/>
              </a:ext>
            </a:extLst>
          </p:cNvPr>
          <p:cNvSpPr/>
          <p:nvPr/>
        </p:nvSpPr>
        <p:spPr>
          <a:xfrm>
            <a:off x="8202593" y="4793384"/>
            <a:ext cx="1606357" cy="189582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-40% tiempo  </a:t>
            </a: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D6D8824D-7C91-4107-ACF5-116245089284}"/>
              </a:ext>
            </a:extLst>
          </p:cNvPr>
          <p:cNvSpPr/>
          <p:nvPr/>
        </p:nvSpPr>
        <p:spPr>
          <a:xfrm>
            <a:off x="3368942" y="5757259"/>
            <a:ext cx="1584040" cy="2303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 62 puntos </a:t>
            </a: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5108FD69-3E02-4D0B-BFF0-81AD955FD9B7}"/>
              </a:ext>
            </a:extLst>
          </p:cNvPr>
          <p:cNvSpPr/>
          <p:nvPr/>
        </p:nvSpPr>
        <p:spPr>
          <a:xfrm>
            <a:off x="7880684" y="5860003"/>
            <a:ext cx="2532382" cy="22094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Meta:  43 PID* (Directores y jefes)</a:t>
            </a:r>
          </a:p>
        </p:txBody>
      </p:sp>
    </p:spTree>
    <p:extLst>
      <p:ext uri="{BB962C8B-B14F-4D97-AF65-F5344CB8AC3E}">
        <p14:creationId xmlns:p14="http://schemas.microsoft.com/office/powerpoint/2010/main" val="42214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CC46A9-D7BE-48D1-94BB-DF2191C95340}"/>
              </a:ext>
            </a:extLst>
          </p:cNvPr>
          <p:cNvSpPr/>
          <p:nvPr/>
        </p:nvSpPr>
        <p:spPr>
          <a:xfrm>
            <a:off x="0" y="0"/>
            <a:ext cx="12192000" cy="632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D0EC3E32-2871-4F6E-9B11-54D6B660365B}"/>
              </a:ext>
            </a:extLst>
          </p:cNvPr>
          <p:cNvSpPr txBox="1"/>
          <p:nvPr/>
        </p:nvSpPr>
        <p:spPr>
          <a:xfrm>
            <a:off x="1815907" y="6493545"/>
            <a:ext cx="2593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*PID: Planes individuales de desarrollo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60F891-D8A1-42DB-9D84-8A6D2581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5" y="70339"/>
            <a:ext cx="11952000" cy="62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226</Words>
  <Application>Microsoft Office PowerPoint</Application>
  <PresentationFormat>Panorámica</PresentationFormat>
  <Paragraphs>66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Abadi</vt:lpstr>
      <vt:lpstr>Arial</vt:lpstr>
      <vt:lpstr>Berlin Sans FB Demi</vt:lpstr>
      <vt:lpstr>Calibri</vt:lpstr>
      <vt:lpstr>Calibri Light</vt:lpstr>
      <vt:lpstr>Impact</vt:lpstr>
      <vt:lpstr>Rockwell</vt:lpstr>
      <vt:lpstr>Tema de Office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Sebastián Córdoba Jiménez</dc:creator>
  <cp:lastModifiedBy>Pablo Ibanez</cp:lastModifiedBy>
  <cp:revision>233</cp:revision>
  <dcterms:created xsi:type="dcterms:W3CDTF">2019-11-14T13:53:20Z</dcterms:created>
  <dcterms:modified xsi:type="dcterms:W3CDTF">2020-10-13T17:25:12Z</dcterms:modified>
</cp:coreProperties>
</file>